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342" r:id="rId2"/>
    <p:sldId id="376" r:id="rId3"/>
    <p:sldId id="378" r:id="rId4"/>
    <p:sldId id="384" r:id="rId5"/>
    <p:sldId id="379" r:id="rId6"/>
    <p:sldId id="385" r:id="rId7"/>
    <p:sldId id="386" r:id="rId8"/>
    <p:sldId id="387" r:id="rId9"/>
    <p:sldId id="388" r:id="rId10"/>
    <p:sldId id="389"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09" r:id="rId31"/>
    <p:sldId id="410" r:id="rId32"/>
    <p:sldId id="411" r:id="rId33"/>
    <p:sldId id="412" r:id="rId34"/>
    <p:sldId id="413" r:id="rId35"/>
    <p:sldId id="414" r:id="rId36"/>
    <p:sldId id="415" r:id="rId37"/>
    <p:sldId id="416" r:id="rId38"/>
    <p:sldId id="417" r:id="rId39"/>
    <p:sldId id="418" r:id="rId40"/>
    <p:sldId id="380" r:id="rId41"/>
    <p:sldId id="419" r:id="rId42"/>
    <p:sldId id="420" r:id="rId43"/>
    <p:sldId id="422" r:id="rId44"/>
    <p:sldId id="421" r:id="rId45"/>
    <p:sldId id="423" r:id="rId46"/>
    <p:sldId id="424" r:id="rId47"/>
    <p:sldId id="425" r:id="rId48"/>
    <p:sldId id="427" r:id="rId49"/>
    <p:sldId id="426" r:id="rId50"/>
    <p:sldId id="381" r:id="rId51"/>
    <p:sldId id="428" r:id="rId52"/>
    <p:sldId id="429" r:id="rId53"/>
    <p:sldId id="430" r:id="rId54"/>
    <p:sldId id="431" r:id="rId55"/>
    <p:sldId id="432" r:id="rId56"/>
    <p:sldId id="433" r:id="rId57"/>
    <p:sldId id="382" r:id="rId58"/>
    <p:sldId id="434" r:id="rId59"/>
    <p:sldId id="435" r:id="rId60"/>
    <p:sldId id="436" r:id="rId61"/>
    <p:sldId id="437" r:id="rId62"/>
    <p:sldId id="438" r:id="rId63"/>
    <p:sldId id="439" r:id="rId64"/>
    <p:sldId id="383" r:id="rId65"/>
    <p:sldId id="440" r:id="rId66"/>
    <p:sldId id="441" r:id="rId67"/>
    <p:sldId id="442" r:id="rId68"/>
    <p:sldId id="443" r:id="rId69"/>
    <p:sldId id="444" r:id="rId70"/>
    <p:sldId id="445" r:id="rId71"/>
    <p:sldId id="446" r:id="rId72"/>
    <p:sldId id="447"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FF9900"/>
    <a:srgbClr val="3333FF"/>
    <a:srgbClr val="6BE13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3560" autoAdjust="0"/>
  </p:normalViewPr>
  <p:slideViewPr>
    <p:cSldViewPr snapToGrid="0">
      <p:cViewPr varScale="1">
        <p:scale>
          <a:sx n="57" d="100"/>
          <a:sy n="57" d="100"/>
        </p:scale>
        <p:origin x="68" y="1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2019/02/15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extLst>
      <p:ext uri="{BB962C8B-B14F-4D97-AF65-F5344CB8AC3E}">
        <p14:creationId xmlns:p14="http://schemas.microsoft.com/office/powerpoint/2010/main" val="22369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49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02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500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613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895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482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316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942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08042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147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9227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26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025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0760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66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2156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388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6623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4613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2184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11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590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302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310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4774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0066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1671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712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5081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0039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9742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30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6572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4348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8595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1770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6636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7514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5742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792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5260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207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118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409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10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1037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6762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93945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1333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5504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5800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3121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401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42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2712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9951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34036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6944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6937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973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540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783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002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465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7774"/>
      </p:ext>
    </p:extLst>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55756373"/>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91270"/>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471788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1273251408"/>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3586099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extLst>
      <p:ext uri="{BB962C8B-B14F-4D97-AF65-F5344CB8AC3E}">
        <p14:creationId xmlns:p14="http://schemas.microsoft.com/office/powerpoint/2010/main" val="1883280043"/>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2230818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39205469"/>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145699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3465425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a:extLst>
              <a:ext uri="{FF2B5EF4-FFF2-40B4-BE49-F238E27FC236}">
                <a16:creationId xmlns:a16="http://schemas.microsoft.com/office/drawing/2014/main" id="{3AF7CF07-C3D1-48FA-AC1F-1CC74323FA7E}"/>
              </a:ext>
            </a:extLst>
          </p:cNvPr>
          <p:cNvCxnSpPr>
            <a:cxnSpLocks/>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a:extLst>
              <a:ext uri="{FF2B5EF4-FFF2-40B4-BE49-F238E27FC236}">
                <a16:creationId xmlns:a16="http://schemas.microsoft.com/office/drawing/2014/main" id="{F0A56CFD-663E-4AFB-BF60-D093C87FDC59}"/>
              </a:ext>
            </a:extLst>
          </p:cNvPr>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74" name="组合 73">
            <a:extLst>
              <a:ext uri="{FF2B5EF4-FFF2-40B4-BE49-F238E27FC236}">
                <a16:creationId xmlns:a16="http://schemas.microsoft.com/office/drawing/2014/main" id="{3D44ABC1-E21D-46A6-AF90-9746A111A621}"/>
              </a:ext>
            </a:extLst>
          </p:cNvPr>
          <p:cNvGrpSpPr/>
          <p:nvPr/>
        </p:nvGrpSpPr>
        <p:grpSpPr>
          <a:xfrm>
            <a:off x="-17094" y="-399144"/>
            <a:ext cx="863598" cy="7656288"/>
            <a:chOff x="-11273" y="-594773"/>
            <a:chExt cx="719786" cy="7462505"/>
          </a:xfrm>
        </p:grpSpPr>
        <p:sp>
          <p:nvSpPr>
            <p:cNvPr id="75" name="等腰三角形 74">
              <a:extLst>
                <a:ext uri="{FF2B5EF4-FFF2-40B4-BE49-F238E27FC236}">
                  <a16:creationId xmlns:a16="http://schemas.microsoft.com/office/drawing/2014/main" id="{9D978FFE-21AB-4973-AC5C-6DDD0B0417D6}"/>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a:extLst>
                <a:ext uri="{FF2B5EF4-FFF2-40B4-BE49-F238E27FC236}">
                  <a16:creationId xmlns:a16="http://schemas.microsoft.com/office/drawing/2014/main" id="{5920837E-20BF-4C1A-AB52-C42C213E6CEF}"/>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a:extLst>
                <a:ext uri="{FF2B5EF4-FFF2-40B4-BE49-F238E27FC236}">
                  <a16:creationId xmlns:a16="http://schemas.microsoft.com/office/drawing/2014/main" id="{2E2B046E-4F44-45B0-81C6-0C98BE11AEBD}"/>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a:extLst>
                <a:ext uri="{FF2B5EF4-FFF2-40B4-BE49-F238E27FC236}">
                  <a16:creationId xmlns:a16="http://schemas.microsoft.com/office/drawing/2014/main" id="{54F5B9E1-B9C4-4E6A-BAC8-B698C4D76C19}"/>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a:extLst>
                <a:ext uri="{FF2B5EF4-FFF2-40B4-BE49-F238E27FC236}">
                  <a16:creationId xmlns:a16="http://schemas.microsoft.com/office/drawing/2014/main" id="{A05BE209-FBDF-4191-8712-F6215DE4CD3A}"/>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a:extLst>
                <a:ext uri="{FF2B5EF4-FFF2-40B4-BE49-F238E27FC236}">
                  <a16:creationId xmlns:a16="http://schemas.microsoft.com/office/drawing/2014/main" id="{7315F6CE-D3BC-4B15-B5E6-653ED8A8DBA5}"/>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a:extLst>
                <a:ext uri="{FF2B5EF4-FFF2-40B4-BE49-F238E27FC236}">
                  <a16:creationId xmlns:a16="http://schemas.microsoft.com/office/drawing/2014/main" id="{8A69D79C-1A42-4021-82FC-6331F9AA87D6}"/>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a:extLst>
                <a:ext uri="{FF2B5EF4-FFF2-40B4-BE49-F238E27FC236}">
                  <a16:creationId xmlns:a16="http://schemas.microsoft.com/office/drawing/2014/main" id="{ABB0925A-C905-4AEB-A7B9-2A4A52B649B8}"/>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a:extLst>
                <a:ext uri="{FF2B5EF4-FFF2-40B4-BE49-F238E27FC236}">
                  <a16:creationId xmlns:a16="http://schemas.microsoft.com/office/drawing/2014/main" id="{8AAF126E-DD1E-4E03-AA7D-C0E9D162295B}"/>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a:extLst>
              <a:ext uri="{FF2B5EF4-FFF2-40B4-BE49-F238E27FC236}">
                <a16:creationId xmlns:a16="http://schemas.microsoft.com/office/drawing/2014/main" id="{9CD66783-D6B8-4855-929A-848959D1A623}"/>
              </a:ext>
            </a:extLst>
          </p:cNvPr>
          <p:cNvSpPr txBox="1"/>
          <p:nvPr/>
        </p:nvSpPr>
        <p:spPr>
          <a:xfrm>
            <a:off x="2149057" y="2472030"/>
            <a:ext cx="1983235" cy="923330"/>
          </a:xfrm>
          <a:prstGeom prst="rect">
            <a:avLst/>
          </a:prstGeom>
          <a:noFill/>
        </p:spPr>
        <p:txBody>
          <a:bodyPr wrap="none" rtlCol="0">
            <a:spAutoFit/>
          </a:bodyPr>
          <a:lstStyle/>
          <a:p>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  数</a:t>
            </a:r>
          </a:p>
        </p:txBody>
      </p:sp>
    </p:spTree>
    <p:extLst>
      <p:ext uri="{BB962C8B-B14F-4D97-AF65-F5344CB8AC3E}">
        <p14:creationId xmlns:p14="http://schemas.microsoft.com/office/powerpoint/2010/main" val="19605387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891042" y="3429000"/>
            <a:ext cx="4171209" cy="1995439"/>
          </a:xfrm>
          <a:prstGeom prst="borderCallout1">
            <a:avLst>
              <a:gd name="adj1" fmla="val 49306"/>
              <a:gd name="adj2" fmla="val 52"/>
              <a:gd name="adj3" fmla="val 50343"/>
              <a:gd name="adj4" fmla="val -36893"/>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p</a:t>
            </a:r>
          </a:p>
          <a:p>
            <a:pPr algn="ctr">
              <a:lnSpc>
                <a:spcPct val="150000"/>
              </a:lnSpc>
            </a:pPr>
            <a:r>
              <a:rPr lang="zh-CN" altLang="en-US" sz="2400" dirty="0">
                <a:latin typeface="+mn-ea"/>
              </a:rPr>
              <a:t>形参：无</a:t>
            </a:r>
            <a:endParaRPr lang="en-US" altLang="zh-CN" sz="2400" dirty="0">
              <a:latin typeface="+mn-ea"/>
            </a:endParaRPr>
          </a:p>
          <a:p>
            <a:pPr algn="ctr">
              <a:lnSpc>
                <a:spcPct val="150000"/>
              </a:lnSpc>
            </a:pPr>
            <a:r>
              <a:rPr lang="zh-CN" altLang="en-US" sz="2400" dirty="0">
                <a:latin typeface="+mn-ea"/>
              </a:rPr>
              <a:t>返回值：无</a:t>
            </a:r>
          </a:p>
        </p:txBody>
      </p:sp>
    </p:spTree>
    <p:extLst>
      <p:ext uri="{BB962C8B-B14F-4D97-AF65-F5344CB8AC3E}">
        <p14:creationId xmlns:p14="http://schemas.microsoft.com/office/powerpoint/2010/main" val="3879953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891042" y="3429000"/>
            <a:ext cx="4171209" cy="1995439"/>
          </a:xfrm>
          <a:prstGeom prst="borderCallout1">
            <a:avLst>
              <a:gd name="adj1" fmla="val 49306"/>
              <a:gd name="adj2" fmla="val 52"/>
              <a:gd name="adj3" fmla="val 127049"/>
              <a:gd name="adj4" fmla="val -38084"/>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hi</a:t>
            </a:r>
          </a:p>
          <a:p>
            <a:pPr algn="ctr">
              <a:lnSpc>
                <a:spcPct val="150000"/>
              </a:lnSpc>
            </a:pPr>
            <a:r>
              <a:rPr lang="zh-CN" altLang="en-US" sz="2400" dirty="0">
                <a:latin typeface="+mn-ea"/>
              </a:rPr>
              <a:t>形参：</a:t>
            </a:r>
            <a:r>
              <a:rPr lang="en-US" altLang="zh-CN" sz="2400" dirty="0">
                <a:latin typeface="+mn-ea"/>
              </a:rPr>
              <a:t>name</a:t>
            </a:r>
          </a:p>
          <a:p>
            <a:pPr algn="ctr">
              <a:lnSpc>
                <a:spcPct val="150000"/>
              </a:lnSpc>
            </a:pPr>
            <a:r>
              <a:rPr lang="zh-CN" altLang="en-US" sz="2400" dirty="0">
                <a:latin typeface="+mn-ea"/>
              </a:rPr>
              <a:t>返回值：无</a:t>
            </a:r>
          </a:p>
        </p:txBody>
      </p:sp>
    </p:spTree>
    <p:extLst>
      <p:ext uri="{BB962C8B-B14F-4D97-AF65-F5344CB8AC3E}">
        <p14:creationId xmlns:p14="http://schemas.microsoft.com/office/powerpoint/2010/main" val="37159899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3A3D52-0C71-434B-83CF-D16AE96CA045}"/>
              </a:ext>
            </a:extLst>
          </p:cNvPr>
          <p:cNvSpPr/>
          <p:nvPr/>
        </p:nvSpPr>
        <p:spPr>
          <a:xfrm>
            <a:off x="314336" y="2424856"/>
            <a:ext cx="11562925" cy="2803332"/>
          </a:xfrm>
          <a:prstGeom prst="rect">
            <a:avLst/>
          </a:prstGeom>
        </p:spPr>
        <p:txBody>
          <a:bodyPr wrap="square">
            <a:spAutoFit/>
          </a:bodyPr>
          <a:lstStyle/>
          <a:p>
            <a:pPr marL="457200" lvl="0" indent="-457200">
              <a:lnSpc>
                <a:spcPct val="150000"/>
              </a:lnSpc>
              <a:buFont typeface="+mj-lt"/>
              <a:buAutoNum type="arabicPeriod"/>
            </a:pPr>
            <a:r>
              <a:rPr lang="zh-CN" altLang="zh-CN" sz="2400" dirty="0"/>
              <a:t>实参是在程序运行时，实际传递给函数的数据。实参列表必须与函数定义时的形参列表一一对应。参数的按位置传递，即按参数顺序，第一个实参的值传递给第一个形参，第二个实参的值传递给第二个形参，以此类推。</a:t>
            </a:r>
          </a:p>
          <a:p>
            <a:pPr marL="457200" lvl="0" indent="-457200">
              <a:lnSpc>
                <a:spcPct val="150000"/>
              </a:lnSpc>
              <a:buFont typeface="+mj-lt"/>
              <a:buAutoNum type="arabicPeriod"/>
            </a:pPr>
            <a:r>
              <a:rPr lang="zh-CN" altLang="zh-CN" sz="2400" dirty="0"/>
              <a:t>函数如果有返回值，则可以在表达式中继续使用。如果函数没有返回值，则可以单独作为表达式语句使用。</a:t>
            </a:r>
          </a:p>
        </p:txBody>
      </p:sp>
      <p:sp>
        <p:nvSpPr>
          <p:cNvPr id="7" name="矩形 6">
            <a:extLst>
              <a:ext uri="{FF2B5EF4-FFF2-40B4-BE49-F238E27FC236}">
                <a16:creationId xmlns:a16="http://schemas.microsoft.com/office/drawing/2014/main" id="{4F4D8881-2508-4F2E-8099-B15316D0A642}"/>
              </a:ext>
            </a:extLst>
          </p:cNvPr>
          <p:cNvSpPr/>
          <p:nvPr/>
        </p:nvSpPr>
        <p:spPr>
          <a:xfrm>
            <a:off x="422348" y="736608"/>
            <a:ext cx="6096000" cy="581057"/>
          </a:xfrm>
          <a:prstGeom prst="rect">
            <a:avLst/>
          </a:prstGeom>
        </p:spPr>
        <p:txBody>
          <a:bodyPr>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a:t>
            </a:r>
            <a:r>
              <a:rPr lang="zh-CN" altLang="en-US" sz="2400" b="1" kern="100" dirty="0">
                <a:latin typeface="+mn-ea"/>
                <a:cs typeface="Times New Roman" panose="02020603050405020304" pitchFamily="18" charset="0"/>
              </a:rPr>
              <a:t>调用</a:t>
            </a:r>
            <a:r>
              <a:rPr lang="zh-CN" altLang="zh-CN" sz="2400" b="1" kern="100" dirty="0">
                <a:latin typeface="+mn-ea"/>
                <a:cs typeface="Times New Roman" panose="02020603050405020304" pitchFamily="18" charset="0"/>
              </a:rPr>
              <a:t>函数</a:t>
            </a:r>
            <a:r>
              <a:rPr lang="zh-CN" altLang="zh-CN" sz="2400" kern="100" dirty="0">
                <a:latin typeface="+mn-ea"/>
                <a:cs typeface="Times New Roman" panose="02020603050405020304" pitchFamily="18" charset="0"/>
              </a:rPr>
              <a:t>的语法如下：</a:t>
            </a:r>
          </a:p>
        </p:txBody>
      </p:sp>
      <p:sp>
        <p:nvSpPr>
          <p:cNvPr id="8" name="矩形 7">
            <a:extLst>
              <a:ext uri="{FF2B5EF4-FFF2-40B4-BE49-F238E27FC236}">
                <a16:creationId xmlns:a16="http://schemas.microsoft.com/office/drawing/2014/main" id="{D2D2CECE-5B57-4A5B-98A4-E46C123068A0}"/>
              </a:ext>
            </a:extLst>
          </p:cNvPr>
          <p:cNvSpPr/>
          <p:nvPr/>
        </p:nvSpPr>
        <p:spPr>
          <a:xfrm>
            <a:off x="1243982" y="1441142"/>
            <a:ext cx="4452731" cy="76534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zh-CN" altLang="zh-CN" sz="2400" dirty="0">
                <a:latin typeface="+mn-ea"/>
              </a:rPr>
              <a:t>函数名（</a:t>
            </a:r>
            <a:r>
              <a:rPr lang="en-US" altLang="zh-CN" sz="2400" dirty="0">
                <a:latin typeface="+mn-ea"/>
              </a:rPr>
              <a:t>[</a:t>
            </a:r>
            <a:r>
              <a:rPr lang="zh-CN" altLang="zh-CN" sz="2400" dirty="0">
                <a:latin typeface="+mn-ea"/>
              </a:rPr>
              <a:t>实参列表</a:t>
            </a:r>
            <a:r>
              <a:rPr lang="en-US" altLang="zh-CN" sz="2400" dirty="0">
                <a:latin typeface="+mn-ea"/>
              </a:rPr>
              <a:t>]</a:t>
            </a:r>
            <a:r>
              <a:rPr lang="zh-CN" altLang="zh-CN" sz="2400" dirty="0">
                <a:latin typeface="+mn-ea"/>
              </a:rPr>
              <a:t>）</a:t>
            </a:r>
          </a:p>
        </p:txBody>
      </p:sp>
    </p:spTree>
    <p:extLst>
      <p:ext uri="{BB962C8B-B14F-4D97-AF65-F5344CB8AC3E}">
        <p14:creationId xmlns:p14="http://schemas.microsoft.com/office/powerpoint/2010/main" val="279351548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F318E67B-EE74-410B-822B-EEF21F7839B3}"/>
              </a:ext>
            </a:extLst>
          </p:cNvPr>
          <p:cNvPicPr>
            <a:picLocks noChangeAspect="1"/>
          </p:cNvPicPr>
          <p:nvPr/>
        </p:nvPicPr>
        <p:blipFill>
          <a:blip r:embed="rId4"/>
          <a:stretch>
            <a:fillRect/>
          </a:stretch>
        </p:blipFill>
        <p:spPr>
          <a:xfrm>
            <a:off x="6096000" y="1340126"/>
            <a:ext cx="5048250" cy="1752600"/>
          </a:xfrm>
          <a:prstGeom prst="rect">
            <a:avLst/>
          </a:prstGeom>
          <a:ln>
            <a:solidFill>
              <a:schemeClr val="tx1"/>
            </a:solidFill>
          </a:ln>
          <a:effectLst>
            <a:outerShdw blurRad="50800" dist="38100" dir="2700000" algn="tl" rotWithShape="0">
              <a:prstClr val="black">
                <a:alpha val="40000"/>
              </a:prstClr>
            </a:outerShdw>
          </a:effectLst>
        </p:spPr>
      </p:pic>
      <p:grpSp>
        <p:nvGrpSpPr>
          <p:cNvPr id="5" name="组合 4">
            <a:extLst>
              <a:ext uri="{FF2B5EF4-FFF2-40B4-BE49-F238E27FC236}">
                <a16:creationId xmlns:a16="http://schemas.microsoft.com/office/drawing/2014/main" id="{30573148-9D7A-4148-890B-2C26801E6F83}"/>
              </a:ext>
            </a:extLst>
          </p:cNvPr>
          <p:cNvGrpSpPr/>
          <p:nvPr/>
        </p:nvGrpSpPr>
        <p:grpSpPr>
          <a:xfrm>
            <a:off x="2705300" y="156781"/>
            <a:ext cx="6776630" cy="1711776"/>
            <a:chOff x="2705300" y="156781"/>
            <a:chExt cx="6776630" cy="1711776"/>
          </a:xfrm>
        </p:grpSpPr>
        <p:sp>
          <p:nvSpPr>
            <p:cNvPr id="12" name="矩形 11">
              <a:extLst>
                <a:ext uri="{FF2B5EF4-FFF2-40B4-BE49-F238E27FC236}">
                  <a16:creationId xmlns:a16="http://schemas.microsoft.com/office/drawing/2014/main" id="{D193EA2C-C427-4984-9585-4AD7CE32C0DA}"/>
                </a:ext>
              </a:extLst>
            </p:cNvPr>
            <p:cNvSpPr/>
            <p:nvPr/>
          </p:nvSpPr>
          <p:spPr>
            <a:xfrm>
              <a:off x="7981122" y="1232452"/>
              <a:ext cx="1500808" cy="63610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27E196F4-D539-4EBD-A663-E70ABD71890F}"/>
                </a:ext>
              </a:extLst>
            </p:cNvPr>
            <p:cNvCxnSpPr>
              <a:stCxn id="12" idx="0"/>
            </p:cNvCxnSpPr>
            <p:nvPr/>
          </p:nvCxnSpPr>
          <p:spPr>
            <a:xfrm flipH="1" flipV="1">
              <a:off x="8716617" y="578040"/>
              <a:ext cx="14909" cy="654412"/>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1" name="直接连接符 20">
              <a:extLst>
                <a:ext uri="{FF2B5EF4-FFF2-40B4-BE49-F238E27FC236}">
                  <a16:creationId xmlns:a16="http://schemas.microsoft.com/office/drawing/2014/main" id="{04BC3658-475D-4C98-9DDA-D217FB8106E4}"/>
                </a:ext>
              </a:extLst>
            </p:cNvPr>
            <p:cNvCxnSpPr/>
            <p:nvPr/>
          </p:nvCxnSpPr>
          <p:spPr>
            <a:xfrm flipH="1">
              <a:off x="2705300" y="578040"/>
              <a:ext cx="6011317"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3" name="直接箭头连接符 22">
              <a:extLst>
                <a:ext uri="{FF2B5EF4-FFF2-40B4-BE49-F238E27FC236}">
                  <a16:creationId xmlns:a16="http://schemas.microsoft.com/office/drawing/2014/main" id="{7A21E3EB-2260-4CA3-B663-774229CF9BCD}"/>
                </a:ext>
              </a:extLst>
            </p:cNvPr>
            <p:cNvCxnSpPr>
              <a:cxnSpLocks/>
            </p:cNvCxnSpPr>
            <p:nvPr/>
          </p:nvCxnSpPr>
          <p:spPr>
            <a:xfrm>
              <a:off x="2705300" y="578040"/>
              <a:ext cx="0" cy="584838"/>
            </a:xfrm>
            <a:prstGeom prst="straightConnector1">
              <a:avLst/>
            </a:prstGeom>
            <a:ln>
              <a:tailEnd type="triangle" w="lg" len="lg"/>
            </a:ln>
            <a:effectLst/>
          </p:spPr>
          <p:style>
            <a:lnRef idx="2">
              <a:schemeClr val="accent6"/>
            </a:lnRef>
            <a:fillRef idx="0">
              <a:schemeClr val="accent6"/>
            </a:fillRef>
            <a:effectRef idx="1">
              <a:schemeClr val="accent6"/>
            </a:effectRef>
            <a:fontRef idx="minor">
              <a:schemeClr val="tx1"/>
            </a:fontRef>
          </p:style>
        </p:cxnSp>
        <p:sp>
          <p:nvSpPr>
            <p:cNvPr id="32" name="文本框 31">
              <a:extLst>
                <a:ext uri="{FF2B5EF4-FFF2-40B4-BE49-F238E27FC236}">
                  <a16:creationId xmlns:a16="http://schemas.microsoft.com/office/drawing/2014/main" id="{CBE28DA8-7E04-42D0-A989-B1FD2CF6EACA}"/>
                </a:ext>
              </a:extLst>
            </p:cNvPr>
            <p:cNvSpPr txBox="1"/>
            <p:nvPr/>
          </p:nvSpPr>
          <p:spPr>
            <a:xfrm>
              <a:off x="3142894" y="156781"/>
              <a:ext cx="5454852" cy="400110"/>
            </a:xfrm>
            <a:prstGeom prst="rect">
              <a:avLst/>
            </a:prstGeom>
            <a:noFill/>
          </p:spPr>
          <p:txBody>
            <a:bodyPr wrap="square" rtlCol="0">
              <a:spAutoFit/>
            </a:bodyPr>
            <a:lstStyle/>
            <a:p>
              <a:r>
                <a:rPr lang="zh-CN" altLang="en-US" sz="2000" dirty="0">
                  <a:latin typeface="+mn-ea"/>
                </a:rPr>
                <a:t>调用函数</a:t>
              </a:r>
              <a:r>
                <a:rPr lang="en-US" altLang="zh-CN" sz="2000" dirty="0">
                  <a:latin typeface="+mn-ea"/>
                </a:rPr>
                <a:t>f</a:t>
              </a:r>
              <a:r>
                <a:rPr lang="zh-CN" altLang="en-US" sz="2000" dirty="0">
                  <a:latin typeface="+mn-ea"/>
                </a:rPr>
                <a:t>，</a:t>
              </a:r>
              <a:r>
                <a:rPr lang="en-US" altLang="zh-CN" sz="2000" dirty="0">
                  <a:latin typeface="+mn-ea"/>
                </a:rPr>
                <a:t>12</a:t>
              </a:r>
              <a:r>
                <a:rPr lang="zh-CN" altLang="en-US" sz="2000" dirty="0">
                  <a:latin typeface="+mn-ea"/>
                </a:rPr>
                <a:t>传递给形参</a:t>
              </a:r>
              <a:r>
                <a:rPr lang="en-US" altLang="zh-CN" sz="2000" dirty="0">
                  <a:latin typeface="+mn-ea"/>
                </a:rPr>
                <a:t>a</a:t>
              </a:r>
              <a:r>
                <a:rPr lang="zh-CN" altLang="en-US" sz="2000" dirty="0">
                  <a:latin typeface="+mn-ea"/>
                </a:rPr>
                <a:t>，</a:t>
              </a:r>
              <a:r>
                <a:rPr lang="en-US" altLang="zh-CN" sz="2000" dirty="0">
                  <a:latin typeface="+mn-ea"/>
                </a:rPr>
                <a:t>23</a:t>
              </a:r>
              <a:r>
                <a:rPr lang="zh-CN" altLang="en-US" sz="2000" dirty="0">
                  <a:latin typeface="+mn-ea"/>
                </a:rPr>
                <a:t>传递给形参</a:t>
              </a:r>
              <a:r>
                <a:rPr lang="en-US" altLang="zh-CN" sz="2000" dirty="0">
                  <a:latin typeface="+mn-ea"/>
                </a:rPr>
                <a:t>b</a:t>
              </a:r>
              <a:endParaRPr lang="zh-CN" altLang="en-US" sz="2000" dirty="0">
                <a:latin typeface="+mn-ea"/>
              </a:endParaRPr>
            </a:p>
          </p:txBody>
        </p:sp>
      </p:grpSp>
      <p:grpSp>
        <p:nvGrpSpPr>
          <p:cNvPr id="7" name="组合 6">
            <a:extLst>
              <a:ext uri="{FF2B5EF4-FFF2-40B4-BE49-F238E27FC236}">
                <a16:creationId xmlns:a16="http://schemas.microsoft.com/office/drawing/2014/main" id="{FFB6B888-59A7-4C3A-A652-C40EF4C265D1}"/>
              </a:ext>
            </a:extLst>
          </p:cNvPr>
          <p:cNvGrpSpPr/>
          <p:nvPr/>
        </p:nvGrpSpPr>
        <p:grpSpPr>
          <a:xfrm>
            <a:off x="3210339" y="1340126"/>
            <a:ext cx="5613108" cy="795131"/>
            <a:chOff x="3210339" y="1340126"/>
            <a:chExt cx="5613108" cy="795131"/>
          </a:xfrm>
        </p:grpSpPr>
        <p:grpSp>
          <p:nvGrpSpPr>
            <p:cNvPr id="6" name="组合 5">
              <a:extLst>
                <a:ext uri="{FF2B5EF4-FFF2-40B4-BE49-F238E27FC236}">
                  <a16:creationId xmlns:a16="http://schemas.microsoft.com/office/drawing/2014/main" id="{3781D3D0-B231-406E-B65F-EA3B44270DEE}"/>
                </a:ext>
              </a:extLst>
            </p:cNvPr>
            <p:cNvGrpSpPr/>
            <p:nvPr/>
          </p:nvGrpSpPr>
          <p:grpSpPr>
            <a:xfrm>
              <a:off x="3210339" y="1340126"/>
              <a:ext cx="5613108" cy="795131"/>
              <a:chOff x="3210339" y="1340126"/>
              <a:chExt cx="5613108" cy="795131"/>
            </a:xfrm>
          </p:grpSpPr>
          <p:sp>
            <p:nvSpPr>
              <p:cNvPr id="25" name="矩形 24">
                <a:extLst>
                  <a:ext uri="{FF2B5EF4-FFF2-40B4-BE49-F238E27FC236}">
                    <a16:creationId xmlns:a16="http://schemas.microsoft.com/office/drawing/2014/main" id="{BC18168E-EFAA-4A46-A54A-E30CBAC6AC7E}"/>
                  </a:ext>
                </a:extLst>
              </p:cNvPr>
              <p:cNvSpPr/>
              <p:nvPr/>
            </p:nvSpPr>
            <p:spPr>
              <a:xfrm>
                <a:off x="3210339" y="1340126"/>
                <a:ext cx="586409" cy="429039"/>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73012E04-F4EF-4382-B597-CE18F1A3BF5F}"/>
                  </a:ext>
                </a:extLst>
              </p:cNvPr>
              <p:cNvCxnSpPr>
                <a:stCxn id="25" idx="2"/>
              </p:cNvCxnSpPr>
              <p:nvPr/>
            </p:nvCxnSpPr>
            <p:spPr>
              <a:xfrm flipH="1">
                <a:off x="3498574" y="1769165"/>
                <a:ext cx="4970" cy="357809"/>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29" name="直接连接符 28">
                <a:extLst>
                  <a:ext uri="{FF2B5EF4-FFF2-40B4-BE49-F238E27FC236}">
                    <a16:creationId xmlns:a16="http://schemas.microsoft.com/office/drawing/2014/main" id="{0DB6FB93-FABD-4F72-9532-13EA3FD673E7}"/>
                  </a:ext>
                </a:extLst>
              </p:cNvPr>
              <p:cNvCxnSpPr/>
              <p:nvPr/>
            </p:nvCxnSpPr>
            <p:spPr>
              <a:xfrm>
                <a:off x="3498574" y="2135257"/>
                <a:ext cx="5324873"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31" name="直接箭头连接符 30">
                <a:extLst>
                  <a:ext uri="{FF2B5EF4-FFF2-40B4-BE49-F238E27FC236}">
                    <a16:creationId xmlns:a16="http://schemas.microsoft.com/office/drawing/2014/main" id="{8FA313C5-7921-49D0-B1BF-FE26F9D585B6}"/>
                  </a:ext>
                </a:extLst>
              </p:cNvPr>
              <p:cNvCxnSpPr/>
              <p:nvPr/>
            </p:nvCxnSpPr>
            <p:spPr>
              <a:xfrm flipV="1">
                <a:off x="8823447" y="1769165"/>
                <a:ext cx="0" cy="357809"/>
              </a:xfrm>
              <a:prstGeom prst="straightConnector1">
                <a:avLst/>
              </a:prstGeom>
              <a:ln>
                <a:tailEnd type="triangle"/>
              </a:ln>
              <a:effectLst/>
            </p:spPr>
            <p:style>
              <a:lnRef idx="2">
                <a:schemeClr val="accent2"/>
              </a:lnRef>
              <a:fillRef idx="0">
                <a:schemeClr val="accent2"/>
              </a:fillRef>
              <a:effectRef idx="1">
                <a:schemeClr val="accent2"/>
              </a:effectRef>
              <a:fontRef idx="minor">
                <a:schemeClr val="tx1"/>
              </a:fontRef>
            </p:style>
          </p:cxnSp>
        </p:grpSp>
        <p:sp>
          <p:nvSpPr>
            <p:cNvPr id="36" name="文本框 35">
              <a:extLst>
                <a:ext uri="{FF2B5EF4-FFF2-40B4-BE49-F238E27FC236}">
                  <a16:creationId xmlns:a16="http://schemas.microsoft.com/office/drawing/2014/main" id="{ACB46737-70D3-4400-BD8E-28A4CB8373A0}"/>
                </a:ext>
              </a:extLst>
            </p:cNvPr>
            <p:cNvSpPr txBox="1"/>
            <p:nvPr/>
          </p:nvSpPr>
          <p:spPr>
            <a:xfrm>
              <a:off x="4090376" y="1720931"/>
              <a:ext cx="2007658" cy="400110"/>
            </a:xfrm>
            <a:prstGeom prst="rect">
              <a:avLst/>
            </a:prstGeom>
            <a:noFill/>
          </p:spPr>
          <p:txBody>
            <a:bodyPr wrap="square" rtlCol="0">
              <a:spAutoFit/>
            </a:bodyPr>
            <a:lstStyle/>
            <a:p>
              <a:r>
                <a:rPr lang="zh-CN" altLang="en-US" sz="2000" dirty="0">
                  <a:latin typeface="+mn-ea"/>
                </a:rPr>
                <a:t>返回</a:t>
              </a:r>
              <a:r>
                <a:rPr lang="en-US" altLang="zh-CN" sz="2000" dirty="0" err="1">
                  <a:latin typeface="+mn-ea"/>
                </a:rPr>
                <a:t>a+b</a:t>
              </a:r>
              <a:r>
                <a:rPr lang="zh-CN" altLang="en-US" sz="2000" dirty="0">
                  <a:latin typeface="+mn-ea"/>
                </a:rPr>
                <a:t>的结果</a:t>
              </a:r>
              <a:endParaRPr lang="en-US" altLang="zh-CN" sz="2000" dirty="0">
                <a:latin typeface="+mn-ea"/>
              </a:endParaRPr>
            </a:p>
          </p:txBody>
        </p:sp>
      </p:grpSp>
    </p:spTree>
    <p:extLst>
      <p:ext uri="{BB962C8B-B14F-4D97-AF65-F5344CB8AC3E}">
        <p14:creationId xmlns:p14="http://schemas.microsoft.com/office/powerpoint/2010/main" val="35530746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911009" y="3560902"/>
            <a:ext cx="4061792" cy="1689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函数如果有返回值，则可以在表达式中继续使用</a:t>
            </a:r>
            <a:r>
              <a:rPr lang="zh-CN" altLang="en-US" sz="2400" dirty="0">
                <a:latin typeface="+mn-ea"/>
              </a:rPr>
              <a:t>，例如使用</a:t>
            </a:r>
            <a:r>
              <a:rPr lang="en-US" altLang="zh-CN" sz="2400" dirty="0">
                <a:latin typeface="+mn-ea"/>
              </a:rPr>
              <a:t>print</a:t>
            </a:r>
            <a:r>
              <a:rPr lang="zh-CN" altLang="en-US" sz="2400" dirty="0">
                <a:latin typeface="+mn-ea"/>
              </a:rPr>
              <a:t>输出返回结果。</a:t>
            </a:r>
          </a:p>
        </p:txBody>
      </p:sp>
      <p:grpSp>
        <p:nvGrpSpPr>
          <p:cNvPr id="3" name="组合 2">
            <a:extLst>
              <a:ext uri="{FF2B5EF4-FFF2-40B4-BE49-F238E27FC236}">
                <a16:creationId xmlns:a16="http://schemas.microsoft.com/office/drawing/2014/main" id="{5FA6109F-1C2A-4DA0-84F3-AA62658A3874}"/>
              </a:ext>
            </a:extLst>
          </p:cNvPr>
          <p:cNvGrpSpPr/>
          <p:nvPr/>
        </p:nvGrpSpPr>
        <p:grpSpPr>
          <a:xfrm>
            <a:off x="1292087" y="1573073"/>
            <a:ext cx="10226330" cy="2392640"/>
            <a:chOff x="1292087" y="1573073"/>
            <a:chExt cx="10226330" cy="2392640"/>
          </a:xfrm>
        </p:grpSpPr>
        <p:pic>
          <p:nvPicPr>
            <p:cNvPr id="5" name="图片 4">
              <a:extLst>
                <a:ext uri="{FF2B5EF4-FFF2-40B4-BE49-F238E27FC236}">
                  <a16:creationId xmlns:a16="http://schemas.microsoft.com/office/drawing/2014/main" id="{797C8550-84BD-4CBC-A464-D9ACEBA87692}"/>
                </a:ext>
              </a:extLst>
            </p:cNvPr>
            <p:cNvPicPr>
              <a:picLocks noChangeAspect="1"/>
            </p:cNvPicPr>
            <p:nvPr/>
          </p:nvPicPr>
          <p:blipFill>
            <a:blip r:embed="rId4"/>
            <a:stretch>
              <a:fillRect/>
            </a:stretch>
          </p:blipFill>
          <p:spPr>
            <a:xfrm>
              <a:off x="6365392" y="1573073"/>
              <a:ext cx="5153025" cy="1724025"/>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B3FFBFD8-2DE2-4E4D-8263-B1916B458933}"/>
                </a:ext>
              </a:extLst>
            </p:cNvPr>
            <p:cNvSpPr/>
            <p:nvPr/>
          </p:nvSpPr>
          <p:spPr>
            <a:xfrm>
              <a:off x="1292087" y="1967948"/>
              <a:ext cx="3747052" cy="199776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a:off x="5039139" y="2474843"/>
              <a:ext cx="1326253" cy="0"/>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3091005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907198" y="4923109"/>
            <a:ext cx="4677318" cy="1689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a:t>
            </a:r>
            <a:r>
              <a:rPr lang="zh-CN" altLang="en-US" sz="2400" dirty="0">
                <a:latin typeface="+mn-ea"/>
              </a:rPr>
              <a:t>没</a:t>
            </a:r>
            <a:r>
              <a:rPr lang="zh-CN" altLang="zh-CN" sz="2400" dirty="0">
                <a:latin typeface="+mn-ea"/>
              </a:rPr>
              <a:t>有返回值，则</a:t>
            </a:r>
            <a:r>
              <a:rPr lang="zh-CN" altLang="en-US" sz="2400" dirty="0">
                <a:latin typeface="+mn-ea"/>
              </a:rPr>
              <a:t>只能作为</a:t>
            </a:r>
            <a:r>
              <a:rPr lang="zh-CN" altLang="en-US" sz="2400" dirty="0">
                <a:solidFill>
                  <a:srgbClr val="FF0000"/>
                </a:solidFill>
                <a:latin typeface="+mn-ea"/>
              </a:rPr>
              <a:t>单条</a:t>
            </a:r>
            <a:r>
              <a:rPr lang="zh-CN" altLang="en-US" sz="2400" dirty="0">
                <a:latin typeface="+mn-ea"/>
              </a:rPr>
              <a:t>语句</a:t>
            </a:r>
            <a:r>
              <a:rPr lang="zh-CN" altLang="zh-CN" sz="2400" dirty="0">
                <a:latin typeface="+mn-ea"/>
              </a:rPr>
              <a:t>使用</a:t>
            </a:r>
            <a:r>
              <a:rPr lang="zh-CN" altLang="en-US" sz="2400" dirty="0">
                <a:latin typeface="+mn-ea"/>
              </a:rPr>
              <a:t>，不能使用</a:t>
            </a:r>
            <a:r>
              <a:rPr lang="en-US" altLang="zh-CN" sz="2400" dirty="0">
                <a:latin typeface="+mn-ea"/>
              </a:rPr>
              <a:t>print</a:t>
            </a:r>
            <a:r>
              <a:rPr lang="zh-CN" altLang="en-US" sz="2400" dirty="0">
                <a:latin typeface="+mn-ea"/>
              </a:rPr>
              <a:t>输出返回结果。</a:t>
            </a:r>
          </a:p>
        </p:txBody>
      </p:sp>
      <p:grpSp>
        <p:nvGrpSpPr>
          <p:cNvPr id="5" name="组合 4">
            <a:extLst>
              <a:ext uri="{FF2B5EF4-FFF2-40B4-BE49-F238E27FC236}">
                <a16:creationId xmlns:a16="http://schemas.microsoft.com/office/drawing/2014/main" id="{AD537333-36F1-4E8E-9FE1-5DAD415A83F8}"/>
              </a:ext>
            </a:extLst>
          </p:cNvPr>
          <p:cNvGrpSpPr/>
          <p:nvPr/>
        </p:nvGrpSpPr>
        <p:grpSpPr>
          <a:xfrm>
            <a:off x="1411355" y="245838"/>
            <a:ext cx="10173161" cy="4852938"/>
            <a:chOff x="1411355" y="245838"/>
            <a:chExt cx="10173161" cy="4852938"/>
          </a:xfrm>
        </p:grpSpPr>
        <p:pic>
          <p:nvPicPr>
            <p:cNvPr id="3" name="图片 2">
              <a:extLst>
                <a:ext uri="{FF2B5EF4-FFF2-40B4-BE49-F238E27FC236}">
                  <a16:creationId xmlns:a16="http://schemas.microsoft.com/office/drawing/2014/main" id="{65D727D8-B793-46C5-AE53-B08C679FCADE}"/>
                </a:ext>
              </a:extLst>
            </p:cNvPr>
            <p:cNvPicPr>
              <a:picLocks noChangeAspect="1"/>
            </p:cNvPicPr>
            <p:nvPr/>
          </p:nvPicPr>
          <p:blipFill>
            <a:blip r:embed="rId4"/>
            <a:stretch>
              <a:fillRect/>
            </a:stretch>
          </p:blipFill>
          <p:spPr>
            <a:xfrm>
              <a:off x="6907198" y="245838"/>
              <a:ext cx="4677318" cy="4507396"/>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B3FFBFD8-2DE2-4E4D-8263-B1916B458933}"/>
                </a:ext>
              </a:extLst>
            </p:cNvPr>
            <p:cNvSpPr/>
            <p:nvPr/>
          </p:nvSpPr>
          <p:spPr>
            <a:xfrm>
              <a:off x="1411355" y="4045227"/>
              <a:ext cx="5029201" cy="10535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flipV="1">
              <a:off x="4492487" y="2067339"/>
              <a:ext cx="2358740" cy="1977888"/>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grpSp>
      <p:sp>
        <p:nvSpPr>
          <p:cNvPr id="9" name="矩形 8">
            <a:extLst>
              <a:ext uri="{FF2B5EF4-FFF2-40B4-BE49-F238E27FC236}">
                <a16:creationId xmlns:a16="http://schemas.microsoft.com/office/drawing/2014/main" id="{AF6D3712-1FF3-48A0-B946-A5D6FEFF1031}"/>
              </a:ext>
            </a:extLst>
          </p:cNvPr>
          <p:cNvSpPr/>
          <p:nvPr/>
        </p:nvSpPr>
        <p:spPr>
          <a:xfrm>
            <a:off x="6920800" y="993912"/>
            <a:ext cx="831722" cy="46166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904720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877381" y="818015"/>
            <a:ext cx="4677318"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a:t>
            </a:r>
            <a:r>
              <a:rPr lang="zh-CN" altLang="en-US" sz="2400" dirty="0">
                <a:latin typeface="+mn-ea"/>
              </a:rPr>
              <a:t>没</a:t>
            </a:r>
            <a:r>
              <a:rPr lang="zh-CN" altLang="zh-CN" sz="2400" dirty="0">
                <a:latin typeface="+mn-ea"/>
              </a:rPr>
              <a:t>有返回值，</a:t>
            </a:r>
            <a:r>
              <a:rPr lang="zh-CN" altLang="en-US" sz="2400" dirty="0">
                <a:latin typeface="+mn-ea"/>
              </a:rPr>
              <a:t>作为</a:t>
            </a:r>
            <a:r>
              <a:rPr lang="zh-CN" altLang="en-US" sz="2400" dirty="0">
                <a:solidFill>
                  <a:srgbClr val="FF0000"/>
                </a:solidFill>
                <a:latin typeface="+mn-ea"/>
              </a:rPr>
              <a:t>单条</a:t>
            </a:r>
            <a:r>
              <a:rPr lang="zh-CN" altLang="en-US" sz="2400" dirty="0">
                <a:latin typeface="+mn-ea"/>
              </a:rPr>
              <a:t>语句</a:t>
            </a:r>
            <a:r>
              <a:rPr lang="zh-CN" altLang="zh-CN" sz="2400" dirty="0">
                <a:latin typeface="+mn-ea"/>
              </a:rPr>
              <a:t>使用</a:t>
            </a:r>
            <a:r>
              <a:rPr lang="zh-CN" altLang="en-US" sz="2400" dirty="0">
                <a:latin typeface="+mn-ea"/>
              </a:rPr>
              <a:t>。</a:t>
            </a:r>
          </a:p>
        </p:txBody>
      </p:sp>
      <p:grpSp>
        <p:nvGrpSpPr>
          <p:cNvPr id="3" name="组合 2">
            <a:extLst>
              <a:ext uri="{FF2B5EF4-FFF2-40B4-BE49-F238E27FC236}">
                <a16:creationId xmlns:a16="http://schemas.microsoft.com/office/drawing/2014/main" id="{1DDFBA68-869C-4554-9463-C9103DBADE2F}"/>
              </a:ext>
            </a:extLst>
          </p:cNvPr>
          <p:cNvGrpSpPr/>
          <p:nvPr/>
        </p:nvGrpSpPr>
        <p:grpSpPr>
          <a:xfrm>
            <a:off x="1394835" y="2663276"/>
            <a:ext cx="8925398" cy="3631133"/>
            <a:chOff x="1394835" y="2663276"/>
            <a:chExt cx="8925398" cy="3631133"/>
          </a:xfrm>
        </p:grpSpPr>
        <p:sp>
          <p:nvSpPr>
            <p:cNvPr id="10" name="矩形 9">
              <a:extLst>
                <a:ext uri="{FF2B5EF4-FFF2-40B4-BE49-F238E27FC236}">
                  <a16:creationId xmlns:a16="http://schemas.microsoft.com/office/drawing/2014/main" id="{B3FFBFD8-2DE2-4E4D-8263-B1916B458933}"/>
                </a:ext>
              </a:extLst>
            </p:cNvPr>
            <p:cNvSpPr/>
            <p:nvPr/>
          </p:nvSpPr>
          <p:spPr>
            <a:xfrm>
              <a:off x="1394835" y="5240860"/>
              <a:ext cx="5029201" cy="10535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flipV="1">
              <a:off x="4678164" y="3262972"/>
              <a:ext cx="2358740" cy="1977888"/>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pic>
          <p:nvPicPr>
            <p:cNvPr id="5" name="图片 4">
              <a:extLst>
                <a:ext uri="{FF2B5EF4-FFF2-40B4-BE49-F238E27FC236}">
                  <a16:creationId xmlns:a16="http://schemas.microsoft.com/office/drawing/2014/main" id="{CA76334D-A376-4B3B-A843-6CD159303FFC}"/>
                </a:ext>
              </a:extLst>
            </p:cNvPr>
            <p:cNvPicPr>
              <a:picLocks noChangeAspect="1"/>
            </p:cNvPicPr>
            <p:nvPr/>
          </p:nvPicPr>
          <p:blipFill>
            <a:blip r:embed="rId4"/>
            <a:stretch>
              <a:fillRect/>
            </a:stretch>
          </p:blipFill>
          <p:spPr>
            <a:xfrm>
              <a:off x="7129358" y="2663276"/>
              <a:ext cx="3190875" cy="904875"/>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62393115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572464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编写函数，求任意个连续整数的和</a:t>
            </a:r>
            <a:endParaRPr lang="zh-CN" altLang="en-US" sz="2400" dirty="0">
              <a:latin typeface="+mn-ea"/>
            </a:endParaRPr>
          </a:p>
        </p:txBody>
      </p:sp>
      <p:pic>
        <p:nvPicPr>
          <p:cNvPr id="7" name="图片 6">
            <a:extLst>
              <a:ext uri="{FF2B5EF4-FFF2-40B4-BE49-F238E27FC236}">
                <a16:creationId xmlns:a16="http://schemas.microsoft.com/office/drawing/2014/main" id="{F2C47263-A942-4F1A-9FAE-891931C54E23}"/>
              </a:ext>
            </a:extLst>
          </p:cNvPr>
          <p:cNvPicPr>
            <a:picLocks noChangeAspect="1"/>
          </p:cNvPicPr>
          <p:nvPr/>
        </p:nvPicPr>
        <p:blipFill>
          <a:blip r:embed="rId3"/>
          <a:stretch>
            <a:fillRect/>
          </a:stretch>
        </p:blipFill>
        <p:spPr>
          <a:xfrm>
            <a:off x="842831" y="1723166"/>
            <a:ext cx="5591175" cy="2914650"/>
          </a:xfrm>
          <a:prstGeom prst="rect">
            <a:avLst/>
          </a:prstGeom>
          <a:ln>
            <a:solidFill>
              <a:schemeClr val="tx1"/>
            </a:solidFill>
          </a:ln>
          <a:effectLst>
            <a:outerShdw blurRad="50800" dist="38100" dir="2700000" algn="tl" rotWithShape="0">
              <a:prstClr val="black">
                <a:alpha val="40000"/>
              </a:prstClr>
            </a:outerShdw>
          </a:effectLst>
        </p:spPr>
      </p:pic>
      <p:sp>
        <p:nvSpPr>
          <p:cNvPr id="14" name="矩形 13">
            <a:extLst>
              <a:ext uri="{FF2B5EF4-FFF2-40B4-BE49-F238E27FC236}">
                <a16:creationId xmlns:a16="http://schemas.microsoft.com/office/drawing/2014/main" id="{CE36671D-A18D-41FD-98F8-F704512A9774}"/>
              </a:ext>
            </a:extLst>
          </p:cNvPr>
          <p:cNvSpPr/>
          <p:nvPr/>
        </p:nvSpPr>
        <p:spPr>
          <a:xfrm>
            <a:off x="6648780" y="1723166"/>
            <a:ext cx="5049576"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a:t>
            </a:r>
            <a:r>
              <a:rPr lang="zh-CN" altLang="en-US" sz="2400" dirty="0">
                <a:latin typeface="+mn-ea"/>
              </a:rPr>
              <a:t>没有参数，只能求出</a:t>
            </a:r>
            <a:r>
              <a:rPr lang="en-US" altLang="zh-CN" sz="2400" dirty="0">
                <a:latin typeface="+mn-ea"/>
              </a:rPr>
              <a:t>1</a:t>
            </a:r>
            <a:r>
              <a:rPr lang="zh-CN" altLang="en-US" sz="2400" dirty="0">
                <a:latin typeface="+mn-ea"/>
              </a:rPr>
              <a:t>至</a:t>
            </a:r>
            <a:r>
              <a:rPr lang="en-US" altLang="zh-CN" sz="2400" dirty="0">
                <a:latin typeface="+mn-ea"/>
              </a:rPr>
              <a:t>100</a:t>
            </a:r>
            <a:r>
              <a:rPr lang="zh-CN" altLang="en-US" sz="2400" dirty="0">
                <a:latin typeface="+mn-ea"/>
              </a:rPr>
              <a:t>的整数和。</a:t>
            </a:r>
          </a:p>
        </p:txBody>
      </p:sp>
    </p:spTree>
    <p:extLst>
      <p:ext uri="{BB962C8B-B14F-4D97-AF65-F5344CB8AC3E}">
        <p14:creationId xmlns:p14="http://schemas.microsoft.com/office/powerpoint/2010/main" val="193657566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572464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编写函数，求任意个连续整数的和</a:t>
            </a:r>
            <a:endParaRPr lang="zh-CN" altLang="en-US" sz="2400" dirty="0">
              <a:latin typeface="+mn-ea"/>
            </a:endParaRPr>
          </a:p>
        </p:txBody>
      </p:sp>
      <p:sp>
        <p:nvSpPr>
          <p:cNvPr id="2" name="矩形 1">
            <a:extLst>
              <a:ext uri="{FF2B5EF4-FFF2-40B4-BE49-F238E27FC236}">
                <a16:creationId xmlns:a16="http://schemas.microsoft.com/office/drawing/2014/main" id="{8862CD1A-590B-42EB-8DE8-BF1B3EE8D75D}"/>
              </a:ext>
            </a:extLst>
          </p:cNvPr>
          <p:cNvSpPr/>
          <p:nvPr/>
        </p:nvSpPr>
        <p:spPr>
          <a:xfrm>
            <a:off x="816403" y="1579748"/>
            <a:ext cx="6637945" cy="50190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a:t>
            </a:r>
            <a:r>
              <a:rPr lang="zh-CN" altLang="en-US" sz="2400" dirty="0">
                <a:solidFill>
                  <a:srgbClr val="3333FF"/>
                </a:solidFill>
                <a:latin typeface="Consolas" panose="020B0609020204030204" pitchFamily="49" charset="0"/>
              </a:rPr>
              <a:t>calSum</a:t>
            </a:r>
            <a:r>
              <a:rPr lang="zh-CN" altLang="en-US" sz="2400" dirty="0">
                <a:latin typeface="Consolas" panose="020B0609020204030204" pitchFamily="49" charset="0"/>
              </a:rPr>
              <a:t>(n1,n2):</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 = 0</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(n1, n2+1):</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 += i</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"sum="</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a:t>
            </a:r>
          </a:p>
          <a:p>
            <a:pPr>
              <a:lnSpc>
                <a:spcPct val="150000"/>
              </a:lnSpc>
            </a:pP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m1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"初值："</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m2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"终值："</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calSum(m1, m2)</a:t>
            </a:r>
          </a:p>
        </p:txBody>
      </p:sp>
      <p:pic>
        <p:nvPicPr>
          <p:cNvPr id="5" name="图片 4">
            <a:extLst>
              <a:ext uri="{FF2B5EF4-FFF2-40B4-BE49-F238E27FC236}">
                <a16:creationId xmlns:a16="http://schemas.microsoft.com/office/drawing/2014/main" id="{E259DE95-0B25-4070-8535-0C8248D2977A}"/>
              </a:ext>
            </a:extLst>
          </p:cNvPr>
          <p:cNvPicPr>
            <a:picLocks noChangeAspect="1"/>
          </p:cNvPicPr>
          <p:nvPr/>
        </p:nvPicPr>
        <p:blipFill>
          <a:blip r:embed="rId3"/>
          <a:stretch>
            <a:fillRect/>
          </a:stretch>
        </p:blipFill>
        <p:spPr>
          <a:xfrm>
            <a:off x="7846943" y="1579748"/>
            <a:ext cx="1905000" cy="1381125"/>
          </a:xfrm>
          <a:prstGeom prst="rect">
            <a:avLst/>
          </a:prstGeom>
          <a:ln>
            <a:solidFill>
              <a:schemeClr val="tx1"/>
            </a:solidFill>
          </a:ln>
          <a:effectLst>
            <a:outerShdw blurRad="50800" dist="38100" dir="2700000" algn="tl" rotWithShape="0">
              <a:prstClr val="black">
                <a:alpha val="40000"/>
              </a:prstClr>
            </a:outerShdw>
          </a:effectLst>
        </p:spPr>
      </p:pic>
      <p:sp>
        <p:nvSpPr>
          <p:cNvPr id="12" name="矩形 11">
            <a:extLst>
              <a:ext uri="{FF2B5EF4-FFF2-40B4-BE49-F238E27FC236}">
                <a16:creationId xmlns:a16="http://schemas.microsoft.com/office/drawing/2014/main" id="{E800F4A8-850A-46D6-9CEF-0894D1B8D4C5}"/>
              </a:ext>
            </a:extLst>
          </p:cNvPr>
          <p:cNvSpPr/>
          <p:nvPr/>
        </p:nvSpPr>
        <p:spPr>
          <a:xfrm>
            <a:off x="7789516" y="3329601"/>
            <a:ext cx="3859146"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根据用户的输入来确定求和的范围</a:t>
            </a:r>
          </a:p>
        </p:txBody>
      </p:sp>
    </p:spTree>
    <p:extLst>
      <p:ext uri="{BB962C8B-B14F-4D97-AF65-F5344CB8AC3E}">
        <p14:creationId xmlns:p14="http://schemas.microsoft.com/office/powerpoint/2010/main" val="32068060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9212729" cy="461665"/>
          </a:xfrm>
          <a:prstGeom prst="rect">
            <a:avLst/>
          </a:prstGeom>
        </p:spPr>
        <p:txBody>
          <a:bodyPr wrap="squar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求</a:t>
            </a:r>
            <a:r>
              <a:rPr lang="en-US" altLang="zh-CN" sz="2400" dirty="0">
                <a:latin typeface="+mn-ea"/>
              </a:rPr>
              <a:t>(2+3+</a:t>
            </a:r>
            <a:r>
              <a:rPr lang="zh-CN" altLang="zh-CN" sz="2400" dirty="0">
                <a:latin typeface="+mn-ea"/>
              </a:rPr>
              <a:t>……</a:t>
            </a:r>
            <a:r>
              <a:rPr lang="en-US" altLang="zh-CN" sz="2400" dirty="0">
                <a:latin typeface="+mn-ea"/>
              </a:rPr>
              <a:t>+19+20)+(11+12+</a:t>
            </a:r>
            <a:r>
              <a:rPr lang="zh-CN" altLang="zh-CN" sz="2400" dirty="0">
                <a:latin typeface="+mn-ea"/>
              </a:rPr>
              <a:t>……</a:t>
            </a:r>
            <a:r>
              <a:rPr lang="en-US" altLang="zh-CN" sz="2400" dirty="0">
                <a:latin typeface="+mn-ea"/>
              </a:rPr>
              <a:t>+99+100)</a:t>
            </a:r>
            <a:r>
              <a:rPr lang="zh-CN" altLang="zh-CN" sz="2400" dirty="0">
                <a:latin typeface="+mn-ea"/>
              </a:rPr>
              <a:t>的和</a:t>
            </a:r>
            <a:endParaRPr lang="zh-CN" altLang="en-US" sz="2400" dirty="0">
              <a:latin typeface="+mn-ea"/>
            </a:endParaRPr>
          </a:p>
        </p:txBody>
      </p:sp>
      <p:sp>
        <p:nvSpPr>
          <p:cNvPr id="2" name="矩形 1">
            <a:extLst>
              <a:ext uri="{FF2B5EF4-FFF2-40B4-BE49-F238E27FC236}">
                <a16:creationId xmlns:a16="http://schemas.microsoft.com/office/drawing/2014/main" id="{8862CD1A-590B-42EB-8DE8-BF1B3EE8D75D}"/>
              </a:ext>
            </a:extLst>
          </p:cNvPr>
          <p:cNvSpPr/>
          <p:nvPr/>
        </p:nvSpPr>
        <p:spPr>
          <a:xfrm>
            <a:off x="816403" y="1579748"/>
            <a:ext cx="8178510" cy="39110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pt-BR" altLang="zh-CN" sz="2400" dirty="0">
                <a:solidFill>
                  <a:srgbClr val="FF9900"/>
                </a:solidFill>
                <a:latin typeface="Consolas" panose="020B0609020204030204" pitchFamily="49" charset="0"/>
              </a:rPr>
              <a:t>def</a:t>
            </a:r>
            <a:r>
              <a:rPr lang="pt-BR" altLang="zh-CN" sz="2400" dirty="0">
                <a:solidFill>
                  <a:schemeClr val="tx1"/>
                </a:solidFill>
                <a:latin typeface="Consolas" panose="020B0609020204030204" pitchFamily="49" charset="0"/>
              </a:rPr>
              <a:t> </a:t>
            </a:r>
            <a:r>
              <a:rPr lang="pt-BR" altLang="zh-CN" sz="2400" dirty="0">
                <a:solidFill>
                  <a:srgbClr val="3333FF"/>
                </a:solidFill>
                <a:latin typeface="Consolas" panose="020B0609020204030204" pitchFamily="49" charset="0"/>
              </a:rPr>
              <a:t>calSum</a:t>
            </a:r>
            <a:r>
              <a:rPr lang="pt-BR" altLang="zh-CN" sz="2400" dirty="0">
                <a:solidFill>
                  <a:schemeClr val="tx1"/>
                </a:solidFill>
                <a:latin typeface="Consolas" panose="020B0609020204030204" pitchFamily="49" charset="0"/>
              </a:rPr>
              <a:t>(n1,n2):</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r>
              <a:rPr lang="pt-BR" altLang="zh-CN" sz="2400" dirty="0">
                <a:solidFill>
                  <a:schemeClr val="tx1"/>
                </a:solidFill>
                <a:latin typeface="Consolas" panose="020B0609020204030204" pitchFamily="49" charset="0"/>
              </a:rPr>
              <a:t> = 0</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FF9900"/>
                </a:solidFill>
                <a:latin typeface="Consolas" panose="020B0609020204030204" pitchFamily="49" charset="0"/>
              </a:rPr>
              <a:t>for</a:t>
            </a:r>
            <a:r>
              <a:rPr lang="pt-BR" altLang="zh-CN" sz="2400" dirty="0">
                <a:solidFill>
                  <a:schemeClr val="tx1"/>
                </a:solidFill>
                <a:latin typeface="Consolas" panose="020B0609020204030204" pitchFamily="49" charset="0"/>
              </a:rPr>
              <a:t> i </a:t>
            </a:r>
            <a:r>
              <a:rPr lang="pt-BR" altLang="zh-CN" sz="2400" dirty="0">
                <a:solidFill>
                  <a:srgbClr val="FF9900"/>
                </a:solidFill>
                <a:latin typeface="Consolas" panose="020B0609020204030204" pitchFamily="49" charset="0"/>
              </a:rPr>
              <a:t>in</a:t>
            </a: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range</a:t>
            </a:r>
            <a:r>
              <a:rPr lang="pt-BR" altLang="zh-CN" sz="2400" dirty="0">
                <a:solidFill>
                  <a:schemeClr val="tx1"/>
                </a:solidFill>
                <a:latin typeface="Consolas" panose="020B0609020204030204" pitchFamily="49" charset="0"/>
              </a:rPr>
              <a:t>(n1, n2+1):</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r>
              <a:rPr lang="pt-BR" altLang="zh-CN" sz="2400" dirty="0">
                <a:solidFill>
                  <a:schemeClr val="tx1"/>
                </a:solidFill>
                <a:latin typeface="Consolas" panose="020B0609020204030204" pitchFamily="49" charset="0"/>
              </a:rPr>
              <a:t> += i</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FF9900"/>
                </a:solidFill>
                <a:latin typeface="Consolas" panose="020B0609020204030204" pitchFamily="49" charset="0"/>
              </a:rPr>
              <a:t>return</a:t>
            </a: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p>
          <a:p>
            <a:pPr>
              <a:lnSpc>
                <a:spcPct val="150000"/>
              </a:lnSpc>
            </a:pPr>
            <a:endParaRPr lang="pt-BR" altLang="zh-CN" sz="2400" dirty="0">
              <a:solidFill>
                <a:schemeClr val="tx1"/>
              </a:solidFill>
              <a:latin typeface="Consolas" panose="020B0609020204030204" pitchFamily="49" charset="0"/>
            </a:endParaRPr>
          </a:p>
          <a:p>
            <a:pPr>
              <a:lnSpc>
                <a:spcPct val="150000"/>
              </a:lnSpc>
            </a:pPr>
            <a:r>
              <a:rPr lang="pt-BR" altLang="zh-CN" sz="2400" dirty="0">
                <a:solidFill>
                  <a:schemeClr val="tx1"/>
                </a:solidFill>
                <a:latin typeface="Consolas" panose="020B0609020204030204" pitchFamily="49" charset="0"/>
              </a:rPr>
              <a:t>print(</a:t>
            </a:r>
            <a:r>
              <a:rPr lang="pt-BR" altLang="zh-CN" sz="2400" dirty="0">
                <a:solidFill>
                  <a:srgbClr val="00B050"/>
                </a:solidFill>
                <a:latin typeface="Consolas" panose="020B0609020204030204" pitchFamily="49" charset="0"/>
              </a:rPr>
              <a:t>"sum="</a:t>
            </a:r>
            <a:r>
              <a:rPr lang="pt-BR" altLang="zh-CN" sz="2400" dirty="0">
                <a:solidFill>
                  <a:schemeClr val="tx1"/>
                </a:solidFill>
                <a:latin typeface="Consolas" panose="020B0609020204030204" pitchFamily="49" charset="0"/>
              </a:rPr>
              <a:t>, calSum(2, 20) + calSum(11, 100))</a:t>
            </a:r>
            <a:endParaRPr lang="zh-CN" altLang="en-US" sz="2400" dirty="0">
              <a:solidFill>
                <a:schemeClr val="tx1"/>
              </a:solidFill>
              <a:latin typeface="Consolas" panose="020B0609020204030204" pitchFamily="49" charset="0"/>
            </a:endParaRPr>
          </a:p>
        </p:txBody>
      </p:sp>
      <p:sp>
        <p:nvSpPr>
          <p:cNvPr id="6" name="矩形 5">
            <a:extLst>
              <a:ext uri="{FF2B5EF4-FFF2-40B4-BE49-F238E27FC236}">
                <a16:creationId xmlns:a16="http://schemas.microsoft.com/office/drawing/2014/main" id="{F6B3D71F-FADA-4F03-8D71-F8602E700243}"/>
              </a:ext>
            </a:extLst>
          </p:cNvPr>
          <p:cNvSpPr/>
          <p:nvPr/>
        </p:nvSpPr>
        <p:spPr>
          <a:xfrm>
            <a:off x="3120887" y="4800600"/>
            <a:ext cx="2355574" cy="82373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A17FB1-3C55-4060-ADCF-4F91090A4EAE}"/>
              </a:ext>
            </a:extLst>
          </p:cNvPr>
          <p:cNvSpPr/>
          <p:nvPr/>
        </p:nvSpPr>
        <p:spPr>
          <a:xfrm>
            <a:off x="5859117" y="4810010"/>
            <a:ext cx="2907196" cy="82373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5106979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013039"/>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函数用来将复杂的问题分解为若干子问题，并逐个解决。函数允许我们按照这样的方式编写或阅读程序：首先关注所有的任务，然后关注如何完成每项任务。一旦我们为一个特定任务编写了函数，就可以在任意时刻调用这个函数来完成这个特定的任务。</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使用函数有很多优点：</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减少程序中的代码重复量。</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把大而复杂的问题分解成小问题。</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有助于提升代码的整洁度，使代码更易于理解。</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使一段代码可以重复使用多次。</a:t>
            </a:r>
          </a:p>
        </p:txBody>
      </p:sp>
    </p:spTree>
    <p:extLst>
      <p:ext uri="{BB962C8B-B14F-4D97-AF65-F5344CB8AC3E}">
        <p14:creationId xmlns:p14="http://schemas.microsoft.com/office/powerpoint/2010/main" val="34273356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674F52F3-9B9D-41A5-AC3D-781A3E1234CB}"/>
              </a:ext>
            </a:extLst>
          </p:cNvPr>
          <p:cNvGrpSpPr/>
          <p:nvPr/>
        </p:nvGrpSpPr>
        <p:grpSpPr>
          <a:xfrm>
            <a:off x="776096" y="1534025"/>
            <a:ext cx="10773173" cy="3843043"/>
            <a:chOff x="0" y="103619"/>
            <a:chExt cx="4937748" cy="1091422"/>
          </a:xfrm>
        </p:grpSpPr>
        <p:sp>
          <p:nvSpPr>
            <p:cNvPr id="15" name="矩形 14">
              <a:extLst>
                <a:ext uri="{FF2B5EF4-FFF2-40B4-BE49-F238E27FC236}">
                  <a16:creationId xmlns:a16="http://schemas.microsoft.com/office/drawing/2014/main" id="{1F74BDA0-52D1-4332-8EA8-731577404815}"/>
                </a:ext>
              </a:extLst>
            </p:cNvPr>
            <p:cNvSpPr/>
            <p:nvPr/>
          </p:nvSpPr>
          <p:spPr>
            <a:xfrm>
              <a:off x="0" y="117446"/>
              <a:ext cx="1296035" cy="29718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kern="100" dirty="0" err="1">
                  <a:effectLst/>
                  <a:latin typeface="+mn-ea"/>
                  <a:cs typeface="Times New Roman" panose="02020603050405020304" pitchFamily="18" charset="0"/>
                </a:rPr>
                <a:t>calSum</a:t>
              </a:r>
              <a:r>
                <a:rPr lang="en-US" sz="2400" kern="100" dirty="0">
                  <a:effectLst/>
                  <a:latin typeface="+mn-ea"/>
                  <a:cs typeface="Times New Roman" panose="02020603050405020304" pitchFamily="18" charset="0"/>
                </a:rPr>
                <a:t>(2, 20)</a:t>
              </a:r>
              <a:endParaRPr lang="zh-CN" sz="2400" kern="100" dirty="0">
                <a:effectLst/>
                <a:latin typeface="+mn-ea"/>
                <a:cs typeface="Times New Roman" panose="02020603050405020304" pitchFamily="18" charset="0"/>
              </a:endParaRPr>
            </a:p>
          </p:txBody>
        </p:sp>
        <p:sp>
          <p:nvSpPr>
            <p:cNvPr id="16" name="文本框 2">
              <a:extLst>
                <a:ext uri="{FF2B5EF4-FFF2-40B4-BE49-F238E27FC236}">
                  <a16:creationId xmlns:a16="http://schemas.microsoft.com/office/drawing/2014/main" id="{61FAEE7D-2A39-4F42-953E-4C188A45D628}"/>
                </a:ext>
              </a:extLst>
            </p:cNvPr>
            <p:cNvSpPr txBox="1">
              <a:spLocks noChangeArrowheads="1"/>
            </p:cNvSpPr>
            <p:nvPr/>
          </p:nvSpPr>
          <p:spPr bwMode="auto">
            <a:xfrm>
              <a:off x="1073972" y="103619"/>
              <a:ext cx="2109470" cy="221760"/>
            </a:xfrm>
            <a:prstGeom prst="rect">
              <a:avLst/>
            </a:prstGeom>
            <a:noFill/>
            <a:ln w="9525">
              <a:noFill/>
              <a:miter lim="800000"/>
              <a:headEnd/>
              <a:tailEnd/>
            </a:ln>
          </p:spPr>
          <p:txBody>
            <a:bodyPr rot="0" vert="horz" wrap="square" lIns="91440" tIns="45720" rIns="91440" bIns="45720" anchor="t" anchorCtr="0">
              <a:spAutoFit/>
            </a:bodyPr>
            <a:lstStyle/>
            <a:p>
              <a:pPr algn="ctr"/>
              <a:r>
                <a:rPr lang="zh-CN" altLang="en-US" sz="2000" kern="100" dirty="0">
                  <a:solidFill>
                    <a:schemeClr val="dk1"/>
                  </a:solidFill>
                  <a:latin typeface="+mn-ea"/>
                  <a:cs typeface="Times New Roman" panose="02020603050405020304" pitchFamily="18" charset="0"/>
                </a:rPr>
                <a:t>将</a:t>
              </a:r>
              <a:r>
                <a:rPr lang="en-US" sz="2000" kern="100" dirty="0">
                  <a:solidFill>
                    <a:schemeClr val="dk1"/>
                  </a:solidFill>
                  <a:latin typeface="+mn-ea"/>
                  <a:cs typeface="Times New Roman" panose="02020603050405020304" pitchFamily="18" charset="0"/>
                </a:rPr>
                <a:t>2</a:t>
              </a:r>
              <a:r>
                <a:rPr lang="zh-CN" altLang="en-US" sz="2000" kern="100" dirty="0">
                  <a:solidFill>
                    <a:schemeClr val="dk1"/>
                  </a:solidFill>
                  <a:latin typeface="+mn-ea"/>
                  <a:cs typeface="Times New Roman" panose="02020603050405020304" pitchFamily="18" charset="0"/>
                </a:rPr>
                <a:t>传递给</a:t>
              </a:r>
              <a:r>
                <a:rPr lang="en-US" sz="2000" kern="100" dirty="0" err="1">
                  <a:solidFill>
                    <a:schemeClr val="dk1"/>
                  </a:solidFill>
                  <a:latin typeface="+mn-ea"/>
                  <a:cs typeface="Times New Roman" panose="02020603050405020304" pitchFamily="18" charset="0"/>
                </a:rPr>
                <a:t>n1</a:t>
              </a:r>
              <a:r>
                <a:rPr lang="zh-CN" altLang="en-US" sz="2000" kern="100" dirty="0">
                  <a:solidFill>
                    <a:schemeClr val="dk1"/>
                  </a:solidFill>
                  <a:latin typeface="+mn-ea"/>
                  <a:cs typeface="Times New Roman" panose="02020603050405020304" pitchFamily="18" charset="0"/>
                </a:rPr>
                <a:t>，</a:t>
              </a:r>
              <a:r>
                <a:rPr lang="en-US" sz="2000" kern="100" dirty="0">
                  <a:solidFill>
                    <a:schemeClr val="dk1"/>
                  </a:solidFill>
                  <a:latin typeface="+mn-ea"/>
                  <a:cs typeface="Times New Roman" panose="02020603050405020304" pitchFamily="18" charset="0"/>
                </a:rPr>
                <a:t>20</a:t>
              </a:r>
              <a:r>
                <a:rPr lang="zh-CN" altLang="en-US" sz="2000" kern="100" dirty="0">
                  <a:solidFill>
                    <a:schemeClr val="dk1"/>
                  </a:solidFill>
                  <a:latin typeface="+mn-ea"/>
                  <a:cs typeface="Times New Roman" panose="02020603050405020304" pitchFamily="18" charset="0"/>
                </a:rPr>
                <a:t>传递给</a:t>
              </a:r>
              <a:r>
                <a:rPr lang="en-US" sz="2000" kern="100" dirty="0" err="1">
                  <a:solidFill>
                    <a:schemeClr val="dk1"/>
                  </a:solidFill>
                  <a:latin typeface="+mn-ea"/>
                  <a:cs typeface="Times New Roman" panose="02020603050405020304" pitchFamily="18" charset="0"/>
                </a:rPr>
                <a:t>n2</a:t>
              </a:r>
              <a:endParaRPr lang="zh-CN" altLang="en-US" sz="2000" kern="100" dirty="0">
                <a:solidFill>
                  <a:schemeClr val="dk1"/>
                </a:solidFill>
                <a:latin typeface="+mn-ea"/>
                <a:cs typeface="Times New Roman" panose="02020603050405020304" pitchFamily="18" charset="0"/>
              </a:endParaRPr>
            </a:p>
          </p:txBody>
        </p:sp>
        <p:sp>
          <p:nvSpPr>
            <p:cNvPr id="17" name="文本框 2">
              <a:extLst>
                <a:ext uri="{FF2B5EF4-FFF2-40B4-BE49-F238E27FC236}">
                  <a16:creationId xmlns:a16="http://schemas.microsoft.com/office/drawing/2014/main" id="{E191B683-F96E-499E-BCF0-A04C926814EA}"/>
                </a:ext>
              </a:extLst>
            </p:cNvPr>
            <p:cNvSpPr txBox="1">
              <a:spLocks noChangeArrowheads="1"/>
            </p:cNvSpPr>
            <p:nvPr/>
          </p:nvSpPr>
          <p:spPr bwMode="auto">
            <a:xfrm>
              <a:off x="1692209" y="260122"/>
              <a:ext cx="948291" cy="11363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altLang="en-US" sz="2000" kern="100" dirty="0">
                  <a:solidFill>
                    <a:schemeClr val="dk1"/>
                  </a:solidFill>
                  <a:latin typeface="+mn-ea"/>
                  <a:cs typeface="Times New Roman" panose="02020603050405020304" pitchFamily="18" charset="0"/>
                </a:rPr>
                <a:t>①调用函数</a:t>
              </a:r>
            </a:p>
          </p:txBody>
        </p:sp>
        <p:sp>
          <p:nvSpPr>
            <p:cNvPr id="18" name="矩形 17">
              <a:extLst>
                <a:ext uri="{FF2B5EF4-FFF2-40B4-BE49-F238E27FC236}">
                  <a16:creationId xmlns:a16="http://schemas.microsoft.com/office/drawing/2014/main" id="{1D16A886-D8D6-45A1-93DA-BE8F30C6AE7A}"/>
                </a:ext>
              </a:extLst>
            </p:cNvPr>
            <p:cNvSpPr/>
            <p:nvPr/>
          </p:nvSpPr>
          <p:spPr>
            <a:xfrm>
              <a:off x="2940341" y="117446"/>
              <a:ext cx="1997407" cy="107759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50000"/>
                </a:lnSpc>
              </a:pPr>
              <a:r>
                <a:rPr lang="en-US" sz="2400" kern="100" dirty="0">
                  <a:solidFill>
                    <a:srgbClr val="FF9900"/>
                  </a:solidFill>
                  <a:latin typeface="+mn-ea"/>
                  <a:cs typeface="Times New Roman" panose="02020603050405020304" pitchFamily="18" charset="0"/>
                </a:rPr>
                <a:t>def</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calSum</a:t>
              </a:r>
              <a:r>
                <a:rPr lang="en-US" sz="2400" kern="100" dirty="0">
                  <a:latin typeface="+mn-ea"/>
                  <a:cs typeface="Times New Roman" panose="02020603050405020304" pitchFamily="18" charset="0"/>
                </a:rPr>
                <a:t>(</a:t>
              </a:r>
              <a:r>
                <a:rPr lang="en-US" sz="2400" kern="100" dirty="0" err="1">
                  <a:latin typeface="+mn-ea"/>
                  <a:cs typeface="Times New Roman" panose="02020603050405020304" pitchFamily="18" charset="0"/>
                </a:rPr>
                <a:t>n1,n2</a:t>
              </a:r>
              <a:r>
                <a:rPr lang="en-US" sz="2400" kern="100" dirty="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sum = 0</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for</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i</a:t>
              </a: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in</a:t>
              </a:r>
              <a:r>
                <a:rPr lang="en-US" sz="2400" kern="100" dirty="0">
                  <a:latin typeface="+mn-ea"/>
                  <a:cs typeface="Times New Roman" panose="02020603050405020304" pitchFamily="18" charset="0"/>
                </a:rPr>
                <a:t> </a:t>
              </a:r>
              <a:r>
                <a:rPr lang="en-US" sz="2400" kern="100" dirty="0">
                  <a:solidFill>
                    <a:srgbClr val="7030A0"/>
                  </a:solidFill>
                  <a:latin typeface="+mn-ea"/>
                  <a:cs typeface="Times New Roman" panose="02020603050405020304" pitchFamily="18" charset="0"/>
                </a:rPr>
                <a:t>range</a:t>
              </a:r>
              <a:r>
                <a:rPr lang="en-US" sz="2400" kern="100" dirty="0">
                  <a:latin typeface="+mn-ea"/>
                  <a:cs typeface="Times New Roman" panose="02020603050405020304" pitchFamily="18" charset="0"/>
                </a:rPr>
                <a:t>(</a:t>
              </a:r>
              <a:r>
                <a:rPr lang="en-US" sz="2400" kern="100" dirty="0" err="1">
                  <a:latin typeface="+mn-ea"/>
                  <a:cs typeface="Times New Roman" panose="02020603050405020304" pitchFamily="18" charset="0"/>
                </a:rPr>
                <a:t>n1</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n2+1</a:t>
              </a:r>
              <a:r>
                <a:rPr lang="en-US" sz="2400" kern="100" dirty="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sum += </a:t>
              </a:r>
              <a:r>
                <a:rPr lang="en-US" sz="2400" kern="100" dirty="0" err="1">
                  <a:latin typeface="+mn-ea"/>
                  <a:cs typeface="Times New Roman" panose="02020603050405020304" pitchFamily="18" charset="0"/>
                </a:rPr>
                <a:t>i</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return</a:t>
              </a:r>
              <a:r>
                <a:rPr lang="en-US" sz="2400" kern="100" dirty="0">
                  <a:latin typeface="+mn-ea"/>
                  <a:cs typeface="Times New Roman" panose="02020603050405020304" pitchFamily="18" charset="0"/>
                </a:rPr>
                <a:t> sum</a:t>
              </a:r>
              <a:endParaRPr lang="zh-CN" altLang="en-US" sz="2400" kern="100" dirty="0">
                <a:latin typeface="+mn-ea"/>
                <a:cs typeface="Times New Roman" panose="02020603050405020304" pitchFamily="18" charset="0"/>
              </a:endParaRPr>
            </a:p>
            <a:p>
              <a:pPr algn="ctr">
                <a:spcAft>
                  <a:spcPts val="0"/>
                </a:spcAft>
              </a:pPr>
              <a:r>
                <a:rPr lang="en-US" sz="1050" kern="100" dirty="0">
                  <a:effectLst/>
                  <a:ea typeface="等线" panose="02010600030101010101" pitchFamily="2" charset="-122"/>
                  <a:cs typeface="Times New Roman" panose="02020603050405020304" pitchFamily="18" charset="0"/>
                </a:rPr>
                <a:t> </a:t>
              </a:r>
              <a:endParaRPr lang="zh-CN" sz="1050" kern="100" dirty="0">
                <a:effectLst/>
                <a:ea typeface="等线"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E18F5CD9-4BF0-42D5-9510-8E03F8708D44}"/>
                </a:ext>
              </a:extLst>
            </p:cNvPr>
            <p:cNvCxnSpPr/>
            <p:nvPr/>
          </p:nvCxnSpPr>
          <p:spPr>
            <a:xfrm>
              <a:off x="1317072" y="221760"/>
              <a:ext cx="1635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直接箭头连接符 20">
              <a:extLst>
                <a:ext uri="{FF2B5EF4-FFF2-40B4-BE49-F238E27FC236}">
                  <a16:creationId xmlns:a16="http://schemas.microsoft.com/office/drawing/2014/main" id="{B0888DAB-78F1-43DA-919B-458E4C7CDDD2}"/>
                </a:ext>
              </a:extLst>
            </p:cNvPr>
            <p:cNvCxnSpPr>
              <a:cxnSpLocks/>
            </p:cNvCxnSpPr>
            <p:nvPr/>
          </p:nvCxnSpPr>
          <p:spPr>
            <a:xfrm>
              <a:off x="2843868" y="298998"/>
              <a:ext cx="0" cy="791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
              <a:extLst>
                <a:ext uri="{FF2B5EF4-FFF2-40B4-BE49-F238E27FC236}">
                  <a16:creationId xmlns:a16="http://schemas.microsoft.com/office/drawing/2014/main" id="{37552BE6-5DA8-4BF9-B209-FB5C9504F5CF}"/>
                </a:ext>
              </a:extLst>
            </p:cNvPr>
            <p:cNvSpPr txBox="1">
              <a:spLocks noChangeArrowheads="1"/>
            </p:cNvSpPr>
            <p:nvPr/>
          </p:nvSpPr>
          <p:spPr bwMode="auto">
            <a:xfrm>
              <a:off x="2116770" y="497893"/>
              <a:ext cx="916628" cy="11363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altLang="en-US" sz="2000" kern="100" dirty="0">
                  <a:solidFill>
                    <a:schemeClr val="dk1"/>
                  </a:solidFill>
                  <a:latin typeface="+mn-ea"/>
                  <a:cs typeface="Times New Roman" panose="02020603050405020304" pitchFamily="18" charset="0"/>
                </a:rPr>
                <a:t>②执行函数</a:t>
              </a:r>
            </a:p>
          </p:txBody>
        </p:sp>
        <p:cxnSp>
          <p:nvCxnSpPr>
            <p:cNvPr id="23" name="直接箭头连接符 22">
              <a:extLst>
                <a:ext uri="{FF2B5EF4-FFF2-40B4-BE49-F238E27FC236}">
                  <a16:creationId xmlns:a16="http://schemas.microsoft.com/office/drawing/2014/main" id="{939349F3-C57D-47E4-B9FE-82C53F260181}"/>
                </a:ext>
              </a:extLst>
            </p:cNvPr>
            <p:cNvCxnSpPr/>
            <p:nvPr/>
          </p:nvCxnSpPr>
          <p:spPr>
            <a:xfrm flipH="1" flipV="1">
              <a:off x="1317072" y="465589"/>
              <a:ext cx="1526796" cy="666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文本框 2">
              <a:extLst>
                <a:ext uri="{FF2B5EF4-FFF2-40B4-BE49-F238E27FC236}">
                  <a16:creationId xmlns:a16="http://schemas.microsoft.com/office/drawing/2014/main" id="{15B803EA-0E5F-403E-A6F9-CEF2DA83724E}"/>
                </a:ext>
              </a:extLst>
            </p:cNvPr>
            <p:cNvSpPr txBox="1">
              <a:spLocks noChangeArrowheads="1"/>
            </p:cNvSpPr>
            <p:nvPr/>
          </p:nvSpPr>
          <p:spPr bwMode="auto">
            <a:xfrm rot="2131519">
              <a:off x="976689" y="773847"/>
              <a:ext cx="1893671" cy="113631"/>
            </a:xfrm>
            <a:prstGeom prst="rect">
              <a:avLst/>
            </a:prstGeom>
            <a:noFill/>
            <a:ln w="9525">
              <a:noFill/>
              <a:miter lim="800000"/>
              <a:headEnd/>
              <a:tailEnd/>
            </a:ln>
          </p:spPr>
          <p:txBody>
            <a:bodyPr rot="0" vert="horz" wrap="square" lIns="91440" tIns="45720" rIns="91440" bIns="45720" anchor="t" anchorCtr="0">
              <a:spAutoFit/>
            </a:bodyPr>
            <a:lstStyle/>
            <a:p>
              <a:pPr algn="ctr"/>
              <a:r>
                <a:rPr lang="zh-CN" altLang="en-US" sz="2000" kern="100" dirty="0">
                  <a:solidFill>
                    <a:schemeClr val="dk1"/>
                  </a:solidFill>
                  <a:latin typeface="+mn-ea"/>
                  <a:cs typeface="Times New Roman" panose="02020603050405020304" pitchFamily="18" charset="0"/>
                </a:rPr>
                <a:t>③返回并带回</a:t>
              </a:r>
              <a:r>
                <a:rPr lang="en-US" sz="2000" kern="100" dirty="0">
                  <a:solidFill>
                    <a:schemeClr val="dk1"/>
                  </a:solidFill>
                  <a:latin typeface="+mn-ea"/>
                  <a:cs typeface="Times New Roman" panose="02020603050405020304" pitchFamily="18" charset="0"/>
                </a:rPr>
                <a:t>sum</a:t>
              </a:r>
              <a:r>
                <a:rPr lang="zh-CN" altLang="en-US" sz="2000" kern="100" dirty="0">
                  <a:solidFill>
                    <a:schemeClr val="dk1"/>
                  </a:solidFill>
                  <a:latin typeface="+mn-ea"/>
                  <a:cs typeface="Times New Roman" panose="02020603050405020304" pitchFamily="18" charset="0"/>
                </a:rPr>
                <a:t>的值</a:t>
              </a:r>
            </a:p>
          </p:txBody>
        </p:sp>
      </p:grpSp>
    </p:spTree>
    <p:extLst>
      <p:ext uri="{BB962C8B-B14F-4D97-AF65-F5344CB8AC3E}">
        <p14:creationId xmlns:p14="http://schemas.microsoft.com/office/powerpoint/2010/main" val="1128094340"/>
      </p:ext>
    </p:ext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3351046"/>
          </a:xfrm>
          <a:prstGeom prst="rect">
            <a:avLst/>
          </a:prstGeom>
        </p:spPr>
        <p:txBody>
          <a:bodyPr wrap="square">
            <a:spAutoFit/>
          </a:bodyPr>
          <a:lstStyle/>
          <a:p>
            <a:pPr algn="just">
              <a:lnSpc>
                <a:spcPct val="150000"/>
              </a:lnSpc>
              <a:spcAft>
                <a:spcPts val="0"/>
              </a:spcAft>
            </a:pPr>
            <a:r>
              <a:rPr lang="zh-CN" altLang="zh-CN" sz="2400" kern="100" dirty="0">
                <a:latin typeface="+mn-ea"/>
                <a:cs typeface="Times New Roman" panose="02020603050405020304" pitchFamily="18" charset="0"/>
              </a:rPr>
              <a:t>思考如下三个问题：</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r>
              <a:rPr lang="zh-CN" altLang="en-US"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sp>
        <p:nvSpPr>
          <p:cNvPr id="3" name="思想气泡: 云 2">
            <a:extLst>
              <a:ext uri="{FF2B5EF4-FFF2-40B4-BE49-F238E27FC236}">
                <a16:creationId xmlns:a16="http://schemas.microsoft.com/office/drawing/2014/main" id="{48626628-F56A-463D-9817-EAEDA9D4C4EB}"/>
              </a:ext>
            </a:extLst>
          </p:cNvPr>
          <p:cNvSpPr/>
          <p:nvPr/>
        </p:nvSpPr>
        <p:spPr>
          <a:xfrm>
            <a:off x="5456583" y="4104861"/>
            <a:ext cx="4094921" cy="2176669"/>
          </a:xfrm>
          <a:prstGeom prst="cloudCallout">
            <a:avLst>
              <a:gd name="adj1" fmla="val -49374"/>
              <a:gd name="adj2" fmla="val -61244"/>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2400" dirty="0"/>
              <a:t>判断一个整数是否为素数</a:t>
            </a:r>
          </a:p>
        </p:txBody>
      </p:sp>
    </p:spTree>
    <p:extLst>
      <p:ext uri="{BB962C8B-B14F-4D97-AF65-F5344CB8AC3E}">
        <p14:creationId xmlns:p14="http://schemas.microsoft.com/office/powerpoint/2010/main" val="3577674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up)">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3351046"/>
          </a:xfrm>
          <a:prstGeom prst="rect">
            <a:avLst/>
          </a:prstGeom>
        </p:spPr>
        <p:txBody>
          <a:bodyPr wrap="square">
            <a:spAutoFit/>
          </a:bodyPr>
          <a:lstStyle/>
          <a:p>
            <a:pPr algn="just">
              <a:lnSpc>
                <a:spcPct val="150000"/>
              </a:lnSpc>
              <a:spcAft>
                <a:spcPts val="0"/>
              </a:spcAft>
            </a:pPr>
            <a:r>
              <a:rPr lang="zh-CN" altLang="zh-CN" sz="2400" kern="100" dirty="0">
                <a:latin typeface="+mn-ea"/>
                <a:cs typeface="Times New Roman" panose="02020603050405020304" pitchFamily="18" charset="0"/>
              </a:rPr>
              <a:t>思考如下三个问题：</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r>
              <a:rPr lang="zh-CN" altLang="en-US"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sp>
        <p:nvSpPr>
          <p:cNvPr id="5" name="矩形 4">
            <a:extLst>
              <a:ext uri="{FF2B5EF4-FFF2-40B4-BE49-F238E27FC236}">
                <a16:creationId xmlns:a16="http://schemas.microsoft.com/office/drawing/2014/main" id="{63AA7A9A-372D-4B4B-92C6-EDC4C9680AA8}"/>
              </a:ext>
            </a:extLst>
          </p:cNvPr>
          <p:cNvSpPr/>
          <p:nvPr/>
        </p:nvSpPr>
        <p:spPr>
          <a:xfrm>
            <a:off x="4260574" y="3923437"/>
            <a:ext cx="484367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a:t>
            </a:r>
            <a:r>
              <a:rPr lang="zh-CN" altLang="en-US" sz="2400" dirty="0">
                <a:solidFill>
                  <a:srgbClr val="3333FF"/>
                </a:solidFill>
                <a:latin typeface="Consolas" panose="020B0609020204030204" pitchFamily="49" charset="0"/>
              </a:rPr>
              <a:t>prime</a:t>
            </a:r>
            <a:r>
              <a:rPr lang="zh-CN" altLang="en-US" sz="2400" dirty="0">
                <a:latin typeface="Consolas" panose="020B0609020204030204" pitchFamily="49" charset="0"/>
              </a:rPr>
              <a:t>(n):</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n%i == 0:</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False</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True</a:t>
            </a:r>
          </a:p>
        </p:txBody>
      </p:sp>
    </p:spTree>
    <p:extLst>
      <p:ext uri="{BB962C8B-B14F-4D97-AF65-F5344CB8AC3E}">
        <p14:creationId xmlns:p14="http://schemas.microsoft.com/office/powerpoint/2010/main" val="58579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p:txBody>
      </p:sp>
      <p:pic>
        <p:nvPicPr>
          <p:cNvPr id="3" name="图片 2">
            <a:extLst>
              <a:ext uri="{FF2B5EF4-FFF2-40B4-BE49-F238E27FC236}">
                <a16:creationId xmlns:a16="http://schemas.microsoft.com/office/drawing/2014/main" id="{DAE02E14-A032-413D-89B2-E9DBBD65699C}"/>
              </a:ext>
            </a:extLst>
          </p:cNvPr>
          <p:cNvPicPr>
            <a:picLocks noChangeAspect="1"/>
          </p:cNvPicPr>
          <p:nvPr/>
        </p:nvPicPr>
        <p:blipFill>
          <a:blip r:embed="rId3"/>
          <a:stretch>
            <a:fillRect/>
          </a:stretch>
        </p:blipFill>
        <p:spPr>
          <a:xfrm>
            <a:off x="1151490" y="2275029"/>
            <a:ext cx="6839572" cy="3800692"/>
          </a:xfrm>
          <a:prstGeom prst="rect">
            <a:avLst/>
          </a:prstGeom>
          <a:ln>
            <a:solidFill>
              <a:schemeClr val="tx1"/>
            </a:solidFill>
          </a:ln>
          <a:effectLst>
            <a:outerShdw blurRad="50800" dist="38100" dir="2700000" algn="tl" rotWithShape="0">
              <a:prstClr val="black">
                <a:alpha val="40000"/>
              </a:prstClr>
            </a:outerShdw>
          </a:effectLst>
        </p:spPr>
      </p:pic>
      <p:grpSp>
        <p:nvGrpSpPr>
          <p:cNvPr id="5" name="组合 4">
            <a:extLst>
              <a:ext uri="{FF2B5EF4-FFF2-40B4-BE49-F238E27FC236}">
                <a16:creationId xmlns:a16="http://schemas.microsoft.com/office/drawing/2014/main" id="{C21127EC-FCBD-4562-87F0-4BA6337961AF}"/>
              </a:ext>
            </a:extLst>
          </p:cNvPr>
          <p:cNvGrpSpPr/>
          <p:nvPr/>
        </p:nvGrpSpPr>
        <p:grpSpPr>
          <a:xfrm>
            <a:off x="530360" y="2445026"/>
            <a:ext cx="3256449" cy="3001617"/>
            <a:chOff x="530360" y="2445026"/>
            <a:chExt cx="3256449" cy="3001617"/>
          </a:xfrm>
        </p:grpSpPr>
        <p:sp>
          <p:nvSpPr>
            <p:cNvPr id="6" name="矩形 5">
              <a:extLst>
                <a:ext uri="{FF2B5EF4-FFF2-40B4-BE49-F238E27FC236}">
                  <a16:creationId xmlns:a16="http://schemas.microsoft.com/office/drawing/2014/main" id="{7EB27274-2430-45F0-9036-DE8B8D39AF41}"/>
                </a:ext>
              </a:extLst>
            </p:cNvPr>
            <p:cNvSpPr/>
            <p:nvPr/>
          </p:nvSpPr>
          <p:spPr>
            <a:xfrm>
              <a:off x="2236304" y="5029200"/>
              <a:ext cx="1550505" cy="41744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B85698-307D-44E1-9B81-B4658F48FD8A}"/>
                </a:ext>
              </a:extLst>
            </p:cNvPr>
            <p:cNvCxnSpPr/>
            <p:nvPr/>
          </p:nvCxnSpPr>
          <p:spPr>
            <a:xfrm flipH="1">
              <a:off x="530360" y="5446643"/>
              <a:ext cx="1705944"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直接连接符 9">
              <a:extLst>
                <a:ext uri="{FF2B5EF4-FFF2-40B4-BE49-F238E27FC236}">
                  <a16:creationId xmlns:a16="http://schemas.microsoft.com/office/drawing/2014/main" id="{7ECDD89F-3FCF-4040-AE33-E5A0092FA9B6}"/>
                </a:ext>
              </a:extLst>
            </p:cNvPr>
            <p:cNvCxnSpPr/>
            <p:nvPr/>
          </p:nvCxnSpPr>
          <p:spPr>
            <a:xfrm flipV="1">
              <a:off x="530360" y="2445026"/>
              <a:ext cx="0" cy="3001617"/>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2" name="直接箭头连接符 11">
              <a:extLst>
                <a:ext uri="{FF2B5EF4-FFF2-40B4-BE49-F238E27FC236}">
                  <a16:creationId xmlns:a16="http://schemas.microsoft.com/office/drawing/2014/main" id="{4244B8AB-7506-4089-AF02-72718A3029EE}"/>
                </a:ext>
              </a:extLst>
            </p:cNvPr>
            <p:cNvCxnSpPr/>
            <p:nvPr/>
          </p:nvCxnSpPr>
          <p:spPr>
            <a:xfrm>
              <a:off x="530360" y="2445026"/>
              <a:ext cx="621130" cy="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grpSp>
      <p:grpSp>
        <p:nvGrpSpPr>
          <p:cNvPr id="7" name="组合 6">
            <a:extLst>
              <a:ext uri="{FF2B5EF4-FFF2-40B4-BE49-F238E27FC236}">
                <a16:creationId xmlns:a16="http://schemas.microsoft.com/office/drawing/2014/main" id="{9C178353-7338-4644-9681-F990A90E6415}"/>
              </a:ext>
            </a:extLst>
          </p:cNvPr>
          <p:cNvGrpSpPr/>
          <p:nvPr/>
        </p:nvGrpSpPr>
        <p:grpSpPr>
          <a:xfrm>
            <a:off x="1073426" y="2146852"/>
            <a:ext cx="5794513" cy="2882348"/>
            <a:chOff x="1073426" y="2146852"/>
            <a:chExt cx="5794513" cy="2882348"/>
          </a:xfrm>
        </p:grpSpPr>
        <p:cxnSp>
          <p:nvCxnSpPr>
            <p:cNvPr id="14" name="直接连接符 13">
              <a:extLst>
                <a:ext uri="{FF2B5EF4-FFF2-40B4-BE49-F238E27FC236}">
                  <a16:creationId xmlns:a16="http://schemas.microsoft.com/office/drawing/2014/main" id="{AD8EEA08-89C1-4A9E-9140-36AE14F7BFE4}"/>
                </a:ext>
              </a:extLst>
            </p:cNvPr>
            <p:cNvCxnSpPr/>
            <p:nvPr/>
          </p:nvCxnSpPr>
          <p:spPr>
            <a:xfrm>
              <a:off x="5347252" y="3747052"/>
              <a:ext cx="1500809"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13749CB6-2DD5-421D-A5AB-525FF9D5A8F5}"/>
                </a:ext>
              </a:extLst>
            </p:cNvPr>
            <p:cNvCxnSpPr/>
            <p:nvPr/>
          </p:nvCxnSpPr>
          <p:spPr>
            <a:xfrm>
              <a:off x="6867939" y="3747052"/>
              <a:ext cx="0" cy="1282148"/>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D6E19C33-5E4F-4D71-9F61-B1E0E2E0CEA7}"/>
                </a:ext>
              </a:extLst>
            </p:cNvPr>
            <p:cNvCxnSpPr/>
            <p:nvPr/>
          </p:nvCxnSpPr>
          <p:spPr>
            <a:xfrm flipH="1">
              <a:off x="3935896" y="5029200"/>
              <a:ext cx="2912165" cy="0"/>
            </a:xfrm>
            <a:prstGeom prst="straightConnector1">
              <a:avLst/>
            </a:prstGeom>
            <a:ln>
              <a:tailEnd type="triangle"/>
            </a:ln>
            <a:effectLst/>
          </p:spPr>
          <p:style>
            <a:lnRef idx="2">
              <a:schemeClr val="accent2"/>
            </a:lnRef>
            <a:fillRef idx="0">
              <a:schemeClr val="accent2"/>
            </a:fillRef>
            <a:effectRef idx="1">
              <a:schemeClr val="accent2"/>
            </a:effectRef>
            <a:fontRef idx="minor">
              <a:schemeClr val="tx1"/>
            </a:fontRef>
          </p:style>
        </p:cxnSp>
        <p:sp>
          <p:nvSpPr>
            <p:cNvPr id="19" name="矩形 18">
              <a:extLst>
                <a:ext uri="{FF2B5EF4-FFF2-40B4-BE49-F238E27FC236}">
                  <a16:creationId xmlns:a16="http://schemas.microsoft.com/office/drawing/2014/main" id="{A58964E2-4C84-40B4-B868-7129D5E73F09}"/>
                </a:ext>
              </a:extLst>
            </p:cNvPr>
            <p:cNvSpPr/>
            <p:nvPr/>
          </p:nvSpPr>
          <p:spPr>
            <a:xfrm>
              <a:off x="1073426" y="2146852"/>
              <a:ext cx="4273792" cy="226612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02FF6152-3C11-411E-A3DD-1324D803253A}"/>
              </a:ext>
            </a:extLst>
          </p:cNvPr>
          <p:cNvPicPr>
            <a:picLocks noChangeAspect="1"/>
          </p:cNvPicPr>
          <p:nvPr/>
        </p:nvPicPr>
        <p:blipFill>
          <a:blip r:embed="rId4"/>
          <a:stretch>
            <a:fillRect/>
          </a:stretch>
        </p:blipFill>
        <p:spPr>
          <a:xfrm>
            <a:off x="5140600" y="635220"/>
            <a:ext cx="6696904" cy="117823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1260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1135054"/>
          </a:xfrm>
          <a:prstGeom prst="rect">
            <a:avLst/>
          </a:prstGeom>
        </p:spPr>
        <p:txBody>
          <a:bodyPr wrap="square">
            <a:spAutoFit/>
          </a:bodyPr>
          <a:lstStyle/>
          <a:p>
            <a:pPr algn="just">
              <a:lnSpc>
                <a:spcPct val="150000"/>
              </a:lnSpc>
            </a:pP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p>
        </p:txBody>
      </p:sp>
      <p:pic>
        <p:nvPicPr>
          <p:cNvPr id="5" name="图片 4">
            <a:extLst>
              <a:ext uri="{FF2B5EF4-FFF2-40B4-BE49-F238E27FC236}">
                <a16:creationId xmlns:a16="http://schemas.microsoft.com/office/drawing/2014/main" id="{2795CB64-99D4-486E-9DEC-85265FCB8340}"/>
              </a:ext>
            </a:extLst>
          </p:cNvPr>
          <p:cNvPicPr>
            <a:picLocks noChangeAspect="1"/>
          </p:cNvPicPr>
          <p:nvPr/>
        </p:nvPicPr>
        <p:blipFill>
          <a:blip r:embed="rId3"/>
          <a:stretch>
            <a:fillRect/>
          </a:stretch>
        </p:blipFill>
        <p:spPr>
          <a:xfrm>
            <a:off x="776097" y="2707164"/>
            <a:ext cx="8216141" cy="3796787"/>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7B610143-61AA-4528-B77A-985E1CD11718}"/>
              </a:ext>
            </a:extLst>
          </p:cNvPr>
          <p:cNvPicPr>
            <a:picLocks noChangeAspect="1"/>
          </p:cNvPicPr>
          <p:nvPr/>
        </p:nvPicPr>
        <p:blipFill>
          <a:blip r:embed="rId4"/>
          <a:stretch>
            <a:fillRect/>
          </a:stretch>
        </p:blipFill>
        <p:spPr>
          <a:xfrm>
            <a:off x="8669406" y="1884500"/>
            <a:ext cx="2247900" cy="32480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954654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1135054"/>
          </a:xfrm>
          <a:prstGeom prst="rect">
            <a:avLst/>
          </a:prstGeom>
        </p:spPr>
        <p:txBody>
          <a:bodyPr wrap="square">
            <a:spAutoFit/>
          </a:bodyPr>
          <a:lstStyle/>
          <a:p>
            <a:pPr lvl="0" algn="just">
              <a:lnSpc>
                <a:spcPct val="150000"/>
              </a:lnSpc>
              <a:spcAft>
                <a:spcPts val="0"/>
              </a:spcAft>
            </a:pP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pic>
        <p:nvPicPr>
          <p:cNvPr id="3" name="图片 2">
            <a:extLst>
              <a:ext uri="{FF2B5EF4-FFF2-40B4-BE49-F238E27FC236}">
                <a16:creationId xmlns:a16="http://schemas.microsoft.com/office/drawing/2014/main" id="{7BD38C3A-FAB2-401A-9ADE-219F18BC4795}"/>
              </a:ext>
            </a:extLst>
          </p:cNvPr>
          <p:cNvPicPr>
            <a:picLocks noChangeAspect="1"/>
          </p:cNvPicPr>
          <p:nvPr/>
        </p:nvPicPr>
        <p:blipFill>
          <a:blip r:embed="rId3"/>
          <a:stretch>
            <a:fillRect/>
          </a:stretch>
        </p:blipFill>
        <p:spPr>
          <a:xfrm>
            <a:off x="674376" y="2176533"/>
            <a:ext cx="9409251" cy="4299702"/>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26722C24-8483-45DD-AEDB-4B819AE7471C}"/>
              </a:ext>
            </a:extLst>
          </p:cNvPr>
          <p:cNvPicPr>
            <a:picLocks noChangeAspect="1"/>
          </p:cNvPicPr>
          <p:nvPr/>
        </p:nvPicPr>
        <p:blipFill>
          <a:blip r:embed="rId4"/>
          <a:stretch>
            <a:fillRect/>
          </a:stretch>
        </p:blipFill>
        <p:spPr>
          <a:xfrm>
            <a:off x="8814938" y="1865942"/>
            <a:ext cx="2537378" cy="31261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938565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默认值参数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在声明函数时，如果希望函数的一些参数是可选的，可以在声明函数时为这些参数指定默认值。调用该函数时，如果没有传入对应的实参值，则函数使用声明时指定的默认参数值。</a:t>
            </a:r>
            <a:endParaRPr lang="zh-CN" altLang="en-US" sz="2400" dirty="0">
              <a:latin typeface="+mn-ea"/>
            </a:endParaRPr>
          </a:p>
        </p:txBody>
      </p:sp>
      <p:pic>
        <p:nvPicPr>
          <p:cNvPr id="7" name="图片 6">
            <a:extLst>
              <a:ext uri="{FF2B5EF4-FFF2-40B4-BE49-F238E27FC236}">
                <a16:creationId xmlns:a16="http://schemas.microsoft.com/office/drawing/2014/main" id="{EED92909-C13E-4285-B378-6A98AD9603C0}"/>
              </a:ext>
            </a:extLst>
          </p:cNvPr>
          <p:cNvPicPr>
            <a:picLocks noChangeAspect="1"/>
          </p:cNvPicPr>
          <p:nvPr/>
        </p:nvPicPr>
        <p:blipFill>
          <a:blip r:embed="rId3"/>
          <a:stretch>
            <a:fillRect/>
          </a:stretch>
        </p:blipFill>
        <p:spPr>
          <a:xfrm>
            <a:off x="776097" y="3359426"/>
            <a:ext cx="6640131" cy="3107762"/>
          </a:xfrm>
          <a:prstGeom prst="rect">
            <a:avLst/>
          </a:prstGeom>
          <a:ln>
            <a:solidFill>
              <a:schemeClr val="tx1"/>
            </a:solidFill>
          </a:ln>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BE18344F-B0ED-47E3-9D5A-16F6823BF4F1}"/>
              </a:ext>
            </a:extLst>
          </p:cNvPr>
          <p:cNvSpPr/>
          <p:nvPr/>
        </p:nvSpPr>
        <p:spPr>
          <a:xfrm>
            <a:off x="4472609" y="3218315"/>
            <a:ext cx="1321904" cy="556591"/>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0F97F8E-A0E9-44F6-B5EE-A8B54D8D8403}"/>
              </a:ext>
            </a:extLst>
          </p:cNvPr>
          <p:cNvSpPr/>
          <p:nvPr/>
        </p:nvSpPr>
        <p:spPr>
          <a:xfrm>
            <a:off x="7184488" y="4637886"/>
            <a:ext cx="3967216" cy="11350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zh-CN" sz="2400" dirty="0">
                <a:latin typeface="+mn-ea"/>
                <a:cs typeface="Times New Roman" panose="02020603050405020304" pitchFamily="18" charset="0"/>
              </a:rPr>
              <a:t>默认值参数必须写在形参列表的右边</a:t>
            </a:r>
            <a:endParaRPr lang="zh-CN" altLang="en-US" sz="2400" dirty="0">
              <a:latin typeface="+mn-ea"/>
            </a:endParaRPr>
          </a:p>
        </p:txBody>
      </p:sp>
    </p:spTree>
    <p:extLst>
      <p:ext uri="{BB962C8B-B14F-4D97-AF65-F5344CB8AC3E}">
        <p14:creationId xmlns:p14="http://schemas.microsoft.com/office/powerpoint/2010/main" val="35283196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默认值参数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587340"/>
          </a:xfrm>
          <a:prstGeom prst="rect">
            <a:avLst/>
          </a:prstGeom>
        </p:spPr>
        <p:txBody>
          <a:bodyPr wrap="square">
            <a:spAutoFit/>
          </a:bodyPr>
          <a:lstStyle/>
          <a:p>
            <a:pPr>
              <a:lnSpc>
                <a:spcPct val="150000"/>
              </a:lnSpc>
            </a:pPr>
            <a:r>
              <a:rPr lang="zh-CN" altLang="en-US" sz="2400" b="1" dirty="0"/>
              <a:t>问题</a:t>
            </a:r>
            <a:r>
              <a:rPr lang="zh-CN" altLang="en-US" sz="2400" dirty="0"/>
              <a:t>：</a:t>
            </a:r>
            <a:r>
              <a:rPr lang="zh-CN" altLang="zh-CN" sz="2400" dirty="0"/>
              <a:t>基于期中成绩和期末成绩，按指定的权重计算总评成绩。</a:t>
            </a:r>
            <a:endParaRPr lang="zh-CN" altLang="en-US" sz="2400" dirty="0">
              <a:latin typeface="+mn-ea"/>
            </a:endParaRPr>
          </a:p>
        </p:txBody>
      </p:sp>
      <p:pic>
        <p:nvPicPr>
          <p:cNvPr id="3" name="图片 2">
            <a:extLst>
              <a:ext uri="{FF2B5EF4-FFF2-40B4-BE49-F238E27FC236}">
                <a16:creationId xmlns:a16="http://schemas.microsoft.com/office/drawing/2014/main" id="{88748809-3795-4089-B4FF-B11833EDE55F}"/>
              </a:ext>
            </a:extLst>
          </p:cNvPr>
          <p:cNvPicPr>
            <a:picLocks noChangeAspect="1"/>
          </p:cNvPicPr>
          <p:nvPr/>
        </p:nvPicPr>
        <p:blipFill>
          <a:blip r:embed="rId3"/>
          <a:stretch>
            <a:fillRect/>
          </a:stretch>
        </p:blipFill>
        <p:spPr>
          <a:xfrm>
            <a:off x="530360" y="2264511"/>
            <a:ext cx="11010693" cy="2637344"/>
          </a:xfrm>
          <a:prstGeom prst="rect">
            <a:avLst/>
          </a:prstGeom>
          <a:ln>
            <a:solidFill>
              <a:schemeClr val="tx1"/>
            </a:solidFill>
          </a:ln>
          <a:effectLst>
            <a:outerShdw blurRad="50800" dist="38100" dir="2700000" algn="tl" rotWithShape="0">
              <a:prstClr val="black">
                <a:alpha val="40000"/>
              </a:prstClr>
            </a:outerShdw>
          </a:effectLst>
        </p:spPr>
      </p:pic>
      <p:sp>
        <p:nvSpPr>
          <p:cNvPr id="13" name="矩形 12">
            <a:extLst>
              <a:ext uri="{FF2B5EF4-FFF2-40B4-BE49-F238E27FC236}">
                <a16:creationId xmlns:a16="http://schemas.microsoft.com/office/drawing/2014/main" id="{7D5AD964-EE47-434C-B9A7-83108317C364}"/>
              </a:ext>
            </a:extLst>
          </p:cNvPr>
          <p:cNvSpPr/>
          <p:nvPr/>
        </p:nvSpPr>
        <p:spPr>
          <a:xfrm>
            <a:off x="5864088" y="2116603"/>
            <a:ext cx="1888434" cy="556591"/>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1900455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3812710"/>
          </a:xfrm>
          <a:prstGeom prst="rect">
            <a:avLst/>
          </a:prstGeom>
        </p:spPr>
        <p:txBody>
          <a:bodyPr wrap="square">
            <a:spAutoFit/>
          </a:bodyPr>
          <a:lstStyle/>
          <a:p>
            <a:pPr marL="457200" indent="-457200">
              <a:lnSpc>
                <a:spcPct val="150000"/>
              </a:lnSpc>
              <a:spcAft>
                <a:spcPts val="1800"/>
              </a:spcAft>
              <a:buFont typeface="+mj-lt"/>
              <a:buAutoNum type="arabicPeriod"/>
            </a:pPr>
            <a:r>
              <a:rPr lang="zh-CN" altLang="zh-CN" sz="2400" dirty="0">
                <a:latin typeface="+mn-ea"/>
              </a:rPr>
              <a:t>函数调用时，实参默认按照位置顺序传递参数，按照位置传递的参数称为位置参数。函数调用时，也可以通过名称（关键字）指定传入的参数，按照名称指定传入的参数称为</a:t>
            </a:r>
            <a:r>
              <a:rPr lang="zh-CN" altLang="en-US" sz="2400" dirty="0">
                <a:latin typeface="+mn-ea"/>
              </a:rPr>
              <a:t>名称</a:t>
            </a:r>
            <a:r>
              <a:rPr lang="zh-CN" altLang="zh-CN" sz="2400" dirty="0">
                <a:latin typeface="+mn-ea"/>
              </a:rPr>
              <a:t>参数，也称为关键字参数。</a:t>
            </a:r>
            <a:endParaRPr lang="en-US" altLang="zh-CN" sz="2400" dirty="0">
              <a:latin typeface="+mn-ea"/>
            </a:endParaRPr>
          </a:p>
          <a:p>
            <a:pPr marL="457200" indent="-457200">
              <a:lnSpc>
                <a:spcPct val="150000"/>
              </a:lnSpc>
              <a:spcAft>
                <a:spcPts val="1800"/>
              </a:spcAft>
              <a:buFont typeface="+mj-lt"/>
              <a:buAutoNum type="arabicPeriod"/>
            </a:pPr>
            <a:r>
              <a:rPr lang="zh-CN" altLang="zh-CN" sz="2400" dirty="0">
                <a:latin typeface="+mn-ea"/>
              </a:rPr>
              <a:t>使用关键字参数具有三个优点：参数按名称意义明确；传递的参数与顺序无关；如果有多个可选参数，则可以选择指定某个参数值。</a:t>
            </a:r>
          </a:p>
          <a:p>
            <a:pPr>
              <a:lnSpc>
                <a:spcPct val="150000"/>
              </a:lnSpc>
              <a:spcAft>
                <a:spcPts val="1800"/>
              </a:spcAft>
            </a:pPr>
            <a:endParaRPr lang="zh-CN" altLang="zh-CN" sz="2400" dirty="0">
              <a:latin typeface="+mn-ea"/>
            </a:endParaRPr>
          </a:p>
        </p:txBody>
      </p:sp>
    </p:spTree>
    <p:extLst>
      <p:ext uri="{BB962C8B-B14F-4D97-AF65-F5344CB8AC3E}">
        <p14:creationId xmlns:p14="http://schemas.microsoft.com/office/powerpoint/2010/main" val="353152263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250"/>
                                        <p:tgtEl>
                                          <p:spTgt spid="5">
                                            <p:txEl>
                                              <p:pRg st="1" end="1"/>
                                            </p:txEl>
                                          </p:spTgt>
                                        </p:tgtEl>
                                      </p:cBhvr>
                                    </p:animEffect>
                                    <p:anim calcmode="lin" valueType="num">
                                      <p:cBhvr>
                                        <p:cTn id="15"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581057"/>
          </a:xfrm>
          <a:prstGeom prst="rect">
            <a:avLst/>
          </a:prstGeom>
        </p:spPr>
        <p:txBody>
          <a:bodyPr wrap="square">
            <a:spAutoFit/>
          </a:bodyPr>
          <a:lstStyle/>
          <a:p>
            <a:pPr>
              <a:lnSpc>
                <a:spcPct val="150000"/>
              </a:lnSpc>
              <a:spcAft>
                <a:spcPts val="1800"/>
              </a:spcAft>
            </a:pPr>
            <a:r>
              <a:rPr lang="zh-CN" altLang="en-US" sz="2400" b="1" dirty="0"/>
              <a:t>问题</a:t>
            </a:r>
            <a:r>
              <a:rPr lang="zh-CN" altLang="en-US" sz="2400" dirty="0"/>
              <a:t>：</a:t>
            </a:r>
            <a:r>
              <a:rPr lang="zh-CN" altLang="zh-CN" sz="2400" dirty="0"/>
              <a:t>基于期中成绩和期末成绩，按指定的权重计算总评成绩。</a:t>
            </a:r>
            <a:endParaRPr lang="zh-CN" altLang="zh-CN" sz="2400" dirty="0">
              <a:latin typeface="+mn-ea"/>
            </a:endParaRPr>
          </a:p>
        </p:txBody>
      </p:sp>
      <p:pic>
        <p:nvPicPr>
          <p:cNvPr id="3" name="图片 2">
            <a:extLst>
              <a:ext uri="{FF2B5EF4-FFF2-40B4-BE49-F238E27FC236}">
                <a16:creationId xmlns:a16="http://schemas.microsoft.com/office/drawing/2014/main" id="{0A73B692-D5F8-4631-AA32-31E371DAFF0B}"/>
              </a:ext>
            </a:extLst>
          </p:cNvPr>
          <p:cNvPicPr>
            <a:picLocks noChangeAspect="1"/>
          </p:cNvPicPr>
          <p:nvPr/>
        </p:nvPicPr>
        <p:blipFill>
          <a:blip r:embed="rId3"/>
          <a:stretch>
            <a:fillRect/>
          </a:stretch>
        </p:blipFill>
        <p:spPr>
          <a:xfrm>
            <a:off x="690562" y="2209590"/>
            <a:ext cx="9785281" cy="2724360"/>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DCD8DCB2-A7FC-4B5A-91EE-4978F157478C}"/>
              </a:ext>
            </a:extLst>
          </p:cNvPr>
          <p:cNvSpPr/>
          <p:nvPr/>
        </p:nvSpPr>
        <p:spPr>
          <a:xfrm>
            <a:off x="530359" y="4033324"/>
            <a:ext cx="10184023" cy="81697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2363280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449353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函数的基本概念</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34476975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28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rPr>
              <a:t>再看一个在</a:t>
            </a:r>
            <a:r>
              <a:rPr lang="en-US" altLang="zh-CN" sz="2400" dirty="0">
                <a:latin typeface="+mn-ea"/>
              </a:rPr>
              <a:t>print</a:t>
            </a:r>
            <a:r>
              <a:rPr lang="zh-CN" altLang="zh-CN" sz="2400" dirty="0">
                <a:latin typeface="+mn-ea"/>
              </a:rPr>
              <a:t>中使用名称传递参数的例子。假设我们希望不同输出项之间用“</a:t>
            </a:r>
            <a:r>
              <a:rPr lang="en-US" altLang="zh-CN" sz="2400" dirty="0">
                <a:latin typeface="+mn-ea"/>
              </a:rPr>
              <a:t>-</a:t>
            </a:r>
            <a:r>
              <a:rPr lang="zh-CN" altLang="zh-CN" sz="2400" dirty="0">
                <a:latin typeface="+mn-ea"/>
              </a:rPr>
              <a:t>”分隔，可以采用调用形式</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a:t>
            </a:r>
            <a:r>
              <a:rPr lang="en-US" altLang="zh-CN" sz="2400" dirty="0" err="1">
                <a:latin typeface="Consolas" panose="020B0609020204030204" pitchFamily="49" charset="0"/>
              </a:rPr>
              <a:t>sep</a:t>
            </a:r>
            <a:r>
              <a:rPr lang="en-US" altLang="zh-CN" sz="2400" dirty="0">
                <a:latin typeface="Consolas" panose="020B0609020204030204" pitchFamily="49" charset="0"/>
              </a:rPr>
              <a:t>=”-”)</a:t>
            </a:r>
            <a:r>
              <a:rPr lang="zh-CN" altLang="zh-CN" sz="2400" dirty="0">
                <a:latin typeface="+mn-ea"/>
              </a:rPr>
              <a:t>；假设不希望在一次</a:t>
            </a:r>
            <a:r>
              <a:rPr lang="en-US" altLang="zh-CN" sz="2400" dirty="0">
                <a:latin typeface="+mn-ea"/>
              </a:rPr>
              <a:t>print</a:t>
            </a:r>
            <a:r>
              <a:rPr lang="zh-CN" altLang="zh-CN" sz="2400" dirty="0">
                <a:latin typeface="+mn-ea"/>
              </a:rPr>
              <a:t>之后换行，可以写</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end=””)</a:t>
            </a:r>
            <a:r>
              <a:rPr lang="zh-CN" altLang="zh-CN" sz="2400" dirty="0">
                <a:latin typeface="+mn-ea"/>
              </a:rPr>
              <a:t>。</a:t>
            </a:r>
          </a:p>
        </p:txBody>
      </p:sp>
      <p:pic>
        <p:nvPicPr>
          <p:cNvPr id="6" name="图片 5">
            <a:extLst>
              <a:ext uri="{FF2B5EF4-FFF2-40B4-BE49-F238E27FC236}">
                <a16:creationId xmlns:a16="http://schemas.microsoft.com/office/drawing/2014/main" id="{A83D2968-C7AA-43C5-A7D3-66E302D721D9}"/>
              </a:ext>
            </a:extLst>
          </p:cNvPr>
          <p:cNvPicPr>
            <a:picLocks noChangeAspect="1"/>
          </p:cNvPicPr>
          <p:nvPr/>
        </p:nvPicPr>
        <p:blipFill rotWithShape="1">
          <a:blip r:embed="rId3"/>
          <a:srcRect t="1909"/>
          <a:stretch/>
        </p:blipFill>
        <p:spPr>
          <a:xfrm>
            <a:off x="1029943" y="3309731"/>
            <a:ext cx="4793796" cy="340091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6162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rPr>
              <a:t>再看一个在</a:t>
            </a:r>
            <a:r>
              <a:rPr lang="en-US" altLang="zh-CN" sz="2400" dirty="0">
                <a:latin typeface="+mn-ea"/>
              </a:rPr>
              <a:t>print</a:t>
            </a:r>
            <a:r>
              <a:rPr lang="zh-CN" altLang="zh-CN" sz="2400" dirty="0">
                <a:latin typeface="+mn-ea"/>
              </a:rPr>
              <a:t>中使用名称传递参数的例子。假设我们希望不同输出项之间用“</a:t>
            </a:r>
            <a:r>
              <a:rPr lang="en-US" altLang="zh-CN" sz="2400" dirty="0">
                <a:latin typeface="+mn-ea"/>
              </a:rPr>
              <a:t>-</a:t>
            </a:r>
            <a:r>
              <a:rPr lang="zh-CN" altLang="zh-CN" sz="2400" dirty="0">
                <a:latin typeface="+mn-ea"/>
              </a:rPr>
              <a:t>”分隔，可以采用调用形式</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a:t>
            </a:r>
            <a:r>
              <a:rPr lang="en-US" altLang="zh-CN" sz="2400" dirty="0" err="1">
                <a:latin typeface="Consolas" panose="020B0609020204030204" pitchFamily="49" charset="0"/>
              </a:rPr>
              <a:t>sep</a:t>
            </a:r>
            <a:r>
              <a:rPr lang="en-US" altLang="zh-CN" sz="2400" dirty="0">
                <a:latin typeface="Consolas" panose="020B0609020204030204" pitchFamily="49" charset="0"/>
              </a:rPr>
              <a:t>=”-”)</a:t>
            </a:r>
            <a:r>
              <a:rPr lang="zh-CN" altLang="zh-CN" sz="2400" dirty="0">
                <a:latin typeface="+mn-ea"/>
              </a:rPr>
              <a:t>；假设不希望在一次</a:t>
            </a:r>
            <a:r>
              <a:rPr lang="en-US" altLang="zh-CN" sz="2400" dirty="0">
                <a:latin typeface="+mn-ea"/>
              </a:rPr>
              <a:t>print</a:t>
            </a:r>
            <a:r>
              <a:rPr lang="zh-CN" altLang="zh-CN" sz="2400" dirty="0">
                <a:latin typeface="+mn-ea"/>
              </a:rPr>
              <a:t>之后换行，可以写</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end=””)</a:t>
            </a:r>
            <a:r>
              <a:rPr lang="zh-CN" altLang="zh-CN" sz="2400" dirty="0">
                <a:latin typeface="+mn-ea"/>
              </a:rPr>
              <a:t>。</a:t>
            </a:r>
          </a:p>
        </p:txBody>
      </p:sp>
      <p:pic>
        <p:nvPicPr>
          <p:cNvPr id="7" name="图片 6">
            <a:extLst>
              <a:ext uri="{FF2B5EF4-FFF2-40B4-BE49-F238E27FC236}">
                <a16:creationId xmlns:a16="http://schemas.microsoft.com/office/drawing/2014/main" id="{F3C5B5E5-63D9-43FE-B08D-E76707309D62}"/>
              </a:ext>
            </a:extLst>
          </p:cNvPr>
          <p:cNvPicPr>
            <a:picLocks noChangeAspect="1"/>
          </p:cNvPicPr>
          <p:nvPr/>
        </p:nvPicPr>
        <p:blipFill>
          <a:blip r:embed="rId3"/>
          <a:stretch>
            <a:fillRect/>
          </a:stretch>
        </p:blipFill>
        <p:spPr>
          <a:xfrm>
            <a:off x="1087507" y="3429000"/>
            <a:ext cx="9696450" cy="29051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07177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en-US" sz="2400" dirty="0"/>
              <a:t>可变参数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135054"/>
          </a:xfrm>
          <a:prstGeom prst="rect">
            <a:avLst/>
          </a:prstGeom>
        </p:spPr>
        <p:txBody>
          <a:bodyPr wrap="square">
            <a:spAutoFit/>
          </a:bodyPr>
          <a:lstStyle/>
          <a:p>
            <a:pPr>
              <a:lnSpc>
                <a:spcPct val="150000"/>
              </a:lnSpc>
            </a:pPr>
            <a:r>
              <a:rPr lang="zh-CN" altLang="zh-CN" sz="2400" dirty="0">
                <a:latin typeface="+mn-ea"/>
              </a:rPr>
              <a:t>在定义函数的时候，通过带星号的参数，例如</a:t>
            </a:r>
            <a:r>
              <a:rPr lang="en-US" altLang="zh-CN" sz="2400" dirty="0">
                <a:latin typeface="+mn-ea"/>
              </a:rPr>
              <a:t>*</a:t>
            </a:r>
            <a:r>
              <a:rPr lang="en-US" altLang="zh-CN" sz="2400" dirty="0" err="1">
                <a:latin typeface="+mn-ea"/>
              </a:rPr>
              <a:t>param1</a:t>
            </a:r>
            <a:r>
              <a:rPr lang="zh-CN" altLang="zh-CN" sz="2400" dirty="0">
                <a:latin typeface="+mn-ea"/>
              </a:rPr>
              <a:t>，允许向函数传递可变数量的参数。调用函数时，从该参数之后所有的参数都被收集为一个元组。</a:t>
            </a:r>
          </a:p>
        </p:txBody>
      </p:sp>
      <p:pic>
        <p:nvPicPr>
          <p:cNvPr id="3" name="图片 2">
            <a:extLst>
              <a:ext uri="{FF2B5EF4-FFF2-40B4-BE49-F238E27FC236}">
                <a16:creationId xmlns:a16="http://schemas.microsoft.com/office/drawing/2014/main" id="{F059C1AC-2B9B-410A-AECD-BF31CD42F3E4}"/>
              </a:ext>
            </a:extLst>
          </p:cNvPr>
          <p:cNvPicPr>
            <a:picLocks noChangeAspect="1"/>
          </p:cNvPicPr>
          <p:nvPr/>
        </p:nvPicPr>
        <p:blipFill>
          <a:blip r:embed="rId3"/>
          <a:stretch>
            <a:fillRect/>
          </a:stretch>
        </p:blipFill>
        <p:spPr>
          <a:xfrm>
            <a:off x="674376" y="2836958"/>
            <a:ext cx="8797580" cy="3196093"/>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EF3EEDAC-FF28-4EA7-BCF2-9A8E4A168688}"/>
              </a:ext>
            </a:extLst>
          </p:cNvPr>
          <p:cNvPicPr>
            <a:picLocks noChangeAspect="1"/>
          </p:cNvPicPr>
          <p:nvPr/>
        </p:nvPicPr>
        <p:blipFill>
          <a:blip r:embed="rId4"/>
          <a:stretch>
            <a:fillRect/>
          </a:stretch>
        </p:blipFill>
        <p:spPr>
          <a:xfrm>
            <a:off x="7202350" y="3790124"/>
            <a:ext cx="4853816" cy="8560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11180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en-US" sz="2400" dirty="0"/>
              <a:t>可变参数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zh-CN" sz="2400" dirty="0">
                <a:latin typeface="+mn-ea"/>
              </a:rPr>
              <a:t>在定义函数的时候，也可以通过带两个星号的参数，例如</a:t>
            </a:r>
            <a:r>
              <a:rPr lang="en-US" altLang="zh-CN" sz="2400" dirty="0">
                <a:latin typeface="+mn-ea"/>
              </a:rPr>
              <a:t>**</a:t>
            </a:r>
            <a:r>
              <a:rPr lang="en-US" altLang="zh-CN" sz="2400" dirty="0" err="1">
                <a:latin typeface="+mn-ea"/>
              </a:rPr>
              <a:t>param2</a:t>
            </a:r>
            <a:r>
              <a:rPr lang="zh-CN" altLang="zh-CN" sz="2400" dirty="0">
                <a:latin typeface="+mn-ea"/>
              </a:rPr>
              <a:t>，允许向函数传递可变数量的参数。调用函数时，从该参数之后所有的参数都被收集为一个字典。</a:t>
            </a:r>
          </a:p>
        </p:txBody>
      </p:sp>
      <p:pic>
        <p:nvPicPr>
          <p:cNvPr id="7" name="图片 6">
            <a:extLst>
              <a:ext uri="{FF2B5EF4-FFF2-40B4-BE49-F238E27FC236}">
                <a16:creationId xmlns:a16="http://schemas.microsoft.com/office/drawing/2014/main" id="{04C98422-A4D6-4363-954C-79309BB6797E}"/>
              </a:ext>
            </a:extLst>
          </p:cNvPr>
          <p:cNvPicPr>
            <a:picLocks noChangeAspect="1"/>
          </p:cNvPicPr>
          <p:nvPr/>
        </p:nvPicPr>
        <p:blipFill>
          <a:blip r:embed="rId3"/>
          <a:stretch>
            <a:fillRect/>
          </a:stretch>
        </p:blipFill>
        <p:spPr>
          <a:xfrm>
            <a:off x="530360" y="2856421"/>
            <a:ext cx="10905711" cy="32940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AF3FF615-823B-448B-8038-0016B356198C}"/>
              </a:ext>
            </a:extLst>
          </p:cNvPr>
          <p:cNvPicPr>
            <a:picLocks noChangeAspect="1"/>
          </p:cNvPicPr>
          <p:nvPr/>
        </p:nvPicPr>
        <p:blipFill>
          <a:blip r:embed="rId4"/>
          <a:stretch>
            <a:fillRect/>
          </a:stretch>
        </p:blipFill>
        <p:spPr>
          <a:xfrm>
            <a:off x="2877566" y="5210377"/>
            <a:ext cx="9099087" cy="14477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04202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581057"/>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zh-CN" altLang="zh-CN" sz="2400" dirty="0">
              <a:latin typeface="+mn-ea"/>
            </a:endParaRPr>
          </a:p>
        </p:txBody>
      </p:sp>
      <p:pic>
        <p:nvPicPr>
          <p:cNvPr id="3" name="图片 2">
            <a:extLst>
              <a:ext uri="{FF2B5EF4-FFF2-40B4-BE49-F238E27FC236}">
                <a16:creationId xmlns:a16="http://schemas.microsoft.com/office/drawing/2014/main" id="{6D0B506B-2CF6-4E27-A753-1B4CD393CF9D}"/>
              </a:ext>
            </a:extLst>
          </p:cNvPr>
          <p:cNvPicPr>
            <a:picLocks noChangeAspect="1"/>
          </p:cNvPicPr>
          <p:nvPr/>
        </p:nvPicPr>
        <p:blipFill>
          <a:blip r:embed="rId3"/>
          <a:stretch>
            <a:fillRect/>
          </a:stretch>
        </p:blipFill>
        <p:spPr>
          <a:xfrm>
            <a:off x="776097" y="2299666"/>
            <a:ext cx="5800725" cy="2914650"/>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0525280D-2677-4A55-B488-4A91BE9F2042}"/>
              </a:ext>
            </a:extLst>
          </p:cNvPr>
          <p:cNvSpPr/>
          <p:nvPr/>
        </p:nvSpPr>
        <p:spPr>
          <a:xfrm>
            <a:off x="530360" y="4224130"/>
            <a:ext cx="5234336"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67311BE-7E86-4391-984B-3DD3492888A8}"/>
              </a:ext>
            </a:extLst>
          </p:cNvPr>
          <p:cNvPicPr>
            <a:picLocks noChangeAspect="1"/>
          </p:cNvPicPr>
          <p:nvPr/>
        </p:nvPicPr>
        <p:blipFill>
          <a:blip r:embed="rId4"/>
          <a:stretch>
            <a:fillRect/>
          </a:stretch>
        </p:blipFill>
        <p:spPr>
          <a:xfrm>
            <a:off x="6911215" y="2285067"/>
            <a:ext cx="2524125" cy="523875"/>
          </a:xfrm>
          <a:prstGeom prst="rect">
            <a:avLst/>
          </a:prstGeom>
          <a:ln>
            <a:solidFill>
              <a:schemeClr val="tx1"/>
            </a:solidFill>
          </a:ln>
          <a:effectLst>
            <a:outerShdw blurRad="50800" dist="38100" dir="2700000" algn="tl" rotWithShape="0">
              <a:prstClr val="black">
                <a:alpha val="40000"/>
              </a:prstClr>
            </a:outerShdw>
          </a:effectLst>
        </p:spPr>
      </p:pic>
      <p:sp>
        <p:nvSpPr>
          <p:cNvPr id="10" name="思想气泡: 云 9">
            <a:extLst>
              <a:ext uri="{FF2B5EF4-FFF2-40B4-BE49-F238E27FC236}">
                <a16:creationId xmlns:a16="http://schemas.microsoft.com/office/drawing/2014/main" id="{FBF9C511-302A-42B8-A405-48ABAEB7F7E4}"/>
              </a:ext>
            </a:extLst>
          </p:cNvPr>
          <p:cNvSpPr/>
          <p:nvPr/>
        </p:nvSpPr>
        <p:spPr>
          <a:xfrm>
            <a:off x="7533861" y="3667539"/>
            <a:ext cx="3558209" cy="2057400"/>
          </a:xfrm>
          <a:prstGeom prst="cloudCallout">
            <a:avLst>
              <a:gd name="adj1" fmla="val -44626"/>
              <a:gd name="adj2" fmla="val -91607"/>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为什么</a:t>
            </a:r>
            <a:r>
              <a:rPr lang="en-US" altLang="zh-CN" sz="2400" dirty="0">
                <a:latin typeface="+mn-ea"/>
              </a:rPr>
              <a:t>amount</a:t>
            </a:r>
            <a:r>
              <a:rPr lang="zh-CN" altLang="en-US" sz="2400" dirty="0">
                <a:latin typeface="+mn-ea"/>
              </a:rPr>
              <a:t>没有变化？</a:t>
            </a:r>
          </a:p>
        </p:txBody>
      </p:sp>
    </p:spTree>
    <p:extLst>
      <p:ext uri="{BB962C8B-B14F-4D97-AF65-F5344CB8AC3E}">
        <p14:creationId xmlns:p14="http://schemas.microsoft.com/office/powerpoint/2010/main" val="9442119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581057"/>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zh-CN" altLang="zh-CN" sz="2400" dirty="0">
              <a:latin typeface="+mn-ea"/>
            </a:endParaRPr>
          </a:p>
        </p:txBody>
      </p:sp>
      <p:pic>
        <p:nvPicPr>
          <p:cNvPr id="3" name="图片 2">
            <a:extLst>
              <a:ext uri="{FF2B5EF4-FFF2-40B4-BE49-F238E27FC236}">
                <a16:creationId xmlns:a16="http://schemas.microsoft.com/office/drawing/2014/main" id="{6D0B506B-2CF6-4E27-A753-1B4CD393CF9D}"/>
              </a:ext>
            </a:extLst>
          </p:cNvPr>
          <p:cNvPicPr>
            <a:picLocks noChangeAspect="1"/>
          </p:cNvPicPr>
          <p:nvPr/>
        </p:nvPicPr>
        <p:blipFill>
          <a:blip r:embed="rId3"/>
          <a:stretch>
            <a:fillRect/>
          </a:stretch>
        </p:blipFill>
        <p:spPr>
          <a:xfrm>
            <a:off x="776097" y="2277924"/>
            <a:ext cx="4581732" cy="2302151"/>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CAEAE891-8DD7-4BF9-BE06-7FF57392CA2D}"/>
              </a:ext>
            </a:extLst>
          </p:cNvPr>
          <p:cNvSpPr/>
          <p:nvPr/>
        </p:nvSpPr>
        <p:spPr>
          <a:xfrm>
            <a:off x="530360" y="4919870"/>
            <a:ext cx="1130714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形参变量只能接收实参变量的值，而无法访问实参变量。因此，在函数中修改了形参变量的值，却不会影响实参变量的值。</a:t>
            </a:r>
          </a:p>
        </p:txBody>
      </p:sp>
      <p:grpSp>
        <p:nvGrpSpPr>
          <p:cNvPr id="6" name="组合 5">
            <a:extLst>
              <a:ext uri="{FF2B5EF4-FFF2-40B4-BE49-F238E27FC236}">
                <a16:creationId xmlns:a16="http://schemas.microsoft.com/office/drawing/2014/main" id="{CCB43453-EAF1-4B61-84C7-1AA9CBFCCB05}"/>
              </a:ext>
            </a:extLst>
          </p:cNvPr>
          <p:cNvGrpSpPr/>
          <p:nvPr/>
        </p:nvGrpSpPr>
        <p:grpSpPr>
          <a:xfrm>
            <a:off x="5802297" y="2690367"/>
            <a:ext cx="2063752" cy="1889708"/>
            <a:chOff x="5802297" y="2690367"/>
            <a:chExt cx="2063752" cy="1889708"/>
          </a:xfrm>
        </p:grpSpPr>
        <p:sp>
          <p:nvSpPr>
            <p:cNvPr id="14" name="矩形 13">
              <a:extLst>
                <a:ext uri="{FF2B5EF4-FFF2-40B4-BE49-F238E27FC236}">
                  <a16:creationId xmlns:a16="http://schemas.microsoft.com/office/drawing/2014/main" id="{313DD34C-6C94-4BA4-A1D9-DA0C31271AAB}"/>
                </a:ext>
              </a:extLst>
            </p:cNvPr>
            <p:cNvSpPr/>
            <p:nvPr/>
          </p:nvSpPr>
          <p:spPr>
            <a:xfrm>
              <a:off x="5802297" y="3230217"/>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amount=1000</a:t>
              </a:r>
            </a:p>
            <a:p>
              <a:pPr>
                <a:lnSpc>
                  <a:spcPct val="150000"/>
                </a:lnSpc>
              </a:pPr>
              <a:r>
                <a:rPr lang="en-US" altLang="zh-CN" sz="2000" dirty="0">
                  <a:latin typeface="+mn-ea"/>
                </a:rPr>
                <a:t>rate=0.05</a:t>
              </a:r>
              <a:endParaRPr lang="zh-CN" altLang="en-US" sz="2000" dirty="0">
                <a:latin typeface="+mn-ea"/>
              </a:endParaRPr>
            </a:p>
          </p:txBody>
        </p:sp>
        <p:sp>
          <p:nvSpPr>
            <p:cNvPr id="8" name="文本框 7">
              <a:extLst>
                <a:ext uri="{FF2B5EF4-FFF2-40B4-BE49-F238E27FC236}">
                  <a16:creationId xmlns:a16="http://schemas.microsoft.com/office/drawing/2014/main" id="{B900FE04-976A-4661-BF30-3CFD54DF1E93}"/>
                </a:ext>
              </a:extLst>
            </p:cNvPr>
            <p:cNvSpPr txBox="1"/>
            <p:nvPr/>
          </p:nvSpPr>
          <p:spPr>
            <a:xfrm>
              <a:off x="6443691" y="2690367"/>
              <a:ext cx="780964" cy="400110"/>
            </a:xfrm>
            <a:prstGeom prst="rect">
              <a:avLst/>
            </a:prstGeom>
            <a:noFill/>
          </p:spPr>
          <p:txBody>
            <a:bodyPr wrap="square" rtlCol="0">
              <a:spAutoFit/>
            </a:bodyPr>
            <a:lstStyle/>
            <a:p>
              <a:r>
                <a:rPr lang="zh-CN" altLang="en-US" sz="2000" dirty="0"/>
                <a:t>实 参</a:t>
              </a:r>
            </a:p>
          </p:txBody>
        </p:sp>
      </p:grpSp>
      <p:grpSp>
        <p:nvGrpSpPr>
          <p:cNvPr id="9" name="组合 8">
            <a:extLst>
              <a:ext uri="{FF2B5EF4-FFF2-40B4-BE49-F238E27FC236}">
                <a16:creationId xmlns:a16="http://schemas.microsoft.com/office/drawing/2014/main" id="{7A242093-3247-4EB2-AE31-29AA81EAA137}"/>
              </a:ext>
            </a:extLst>
          </p:cNvPr>
          <p:cNvGrpSpPr/>
          <p:nvPr/>
        </p:nvGrpSpPr>
        <p:grpSpPr>
          <a:xfrm>
            <a:off x="8827106" y="2688502"/>
            <a:ext cx="2063752" cy="1891572"/>
            <a:chOff x="8827106" y="2688502"/>
            <a:chExt cx="2063752" cy="1891572"/>
          </a:xfrm>
        </p:grpSpPr>
        <p:sp>
          <p:nvSpPr>
            <p:cNvPr id="15" name="矩形 14">
              <a:extLst>
                <a:ext uri="{FF2B5EF4-FFF2-40B4-BE49-F238E27FC236}">
                  <a16:creationId xmlns:a16="http://schemas.microsoft.com/office/drawing/2014/main" id="{F5A50174-E6D1-4A02-9536-E18A07BE418F}"/>
                </a:ext>
              </a:extLst>
            </p:cNvPr>
            <p:cNvSpPr/>
            <p:nvPr/>
          </p:nvSpPr>
          <p:spPr>
            <a:xfrm>
              <a:off x="8827106" y="3230216"/>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money=1000</a:t>
              </a:r>
            </a:p>
            <a:p>
              <a:pPr>
                <a:lnSpc>
                  <a:spcPct val="150000"/>
                </a:lnSpc>
              </a:pPr>
              <a:r>
                <a:rPr lang="en-US" altLang="zh-CN" sz="2000" dirty="0">
                  <a:latin typeface="+mn-ea"/>
                </a:rPr>
                <a:t>rate=0.05</a:t>
              </a:r>
              <a:endParaRPr lang="zh-CN" altLang="en-US" sz="2000" dirty="0">
                <a:latin typeface="+mn-ea"/>
              </a:endParaRPr>
            </a:p>
          </p:txBody>
        </p:sp>
        <p:sp>
          <p:nvSpPr>
            <p:cNvPr id="17" name="文本框 16">
              <a:extLst>
                <a:ext uri="{FF2B5EF4-FFF2-40B4-BE49-F238E27FC236}">
                  <a16:creationId xmlns:a16="http://schemas.microsoft.com/office/drawing/2014/main" id="{F9E942F0-4C3C-445A-ADE7-0DB0891FEDFC}"/>
                </a:ext>
              </a:extLst>
            </p:cNvPr>
            <p:cNvSpPr txBox="1"/>
            <p:nvPr/>
          </p:nvSpPr>
          <p:spPr>
            <a:xfrm>
              <a:off x="9468500" y="2688502"/>
              <a:ext cx="780964" cy="400110"/>
            </a:xfrm>
            <a:prstGeom prst="rect">
              <a:avLst/>
            </a:prstGeom>
            <a:noFill/>
          </p:spPr>
          <p:txBody>
            <a:bodyPr wrap="square" rtlCol="0">
              <a:spAutoFit/>
            </a:bodyPr>
            <a:lstStyle/>
            <a:p>
              <a:r>
                <a:rPr lang="zh-CN" altLang="en-US" sz="2000" dirty="0"/>
                <a:t>形 参</a:t>
              </a:r>
            </a:p>
          </p:txBody>
        </p:sp>
      </p:grpSp>
    </p:spTree>
    <p:extLst>
      <p:ext uri="{BB962C8B-B14F-4D97-AF65-F5344CB8AC3E}">
        <p14:creationId xmlns:p14="http://schemas.microsoft.com/office/powerpoint/2010/main" val="10588184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2243050"/>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latin typeface="+mn-ea"/>
              </a:rPr>
              <a:t>现在我们修改</a:t>
            </a:r>
            <a:r>
              <a:rPr lang="en-US" altLang="zh-CN" sz="2400" dirty="0" err="1">
                <a:latin typeface="+mn-ea"/>
              </a:rPr>
              <a:t>addInterest</a:t>
            </a:r>
            <a:r>
              <a:rPr lang="zh-CN" altLang="zh-CN" sz="2400" dirty="0">
                <a:latin typeface="+mn-ea"/>
              </a:rPr>
              <a:t>函数，最直接的方法是让它返回</a:t>
            </a:r>
            <a:r>
              <a:rPr lang="en-US" altLang="zh-CN" sz="2400" dirty="0">
                <a:latin typeface="+mn-ea"/>
              </a:rPr>
              <a:t>money</a:t>
            </a:r>
            <a:r>
              <a:rPr lang="zh-CN" altLang="zh-CN" sz="2400" dirty="0">
                <a:latin typeface="+mn-ea"/>
              </a:rPr>
              <a:t>的值，用这个值来更新</a:t>
            </a:r>
            <a:r>
              <a:rPr lang="en-US" altLang="zh-CN" sz="2400" dirty="0">
                <a:latin typeface="+mn-ea"/>
              </a:rPr>
              <a:t>amount</a:t>
            </a:r>
            <a:r>
              <a:rPr lang="zh-CN" altLang="zh-CN" sz="2400" dirty="0">
                <a:latin typeface="+mn-ea"/>
              </a:rPr>
              <a:t>变量。</a:t>
            </a:r>
          </a:p>
          <a:p>
            <a:pPr>
              <a:lnSpc>
                <a:spcPct val="150000"/>
              </a:lnSpc>
            </a:pPr>
            <a:endParaRPr lang="zh-CN" altLang="zh-CN" sz="2400" dirty="0">
              <a:latin typeface="+mn-ea"/>
            </a:endParaRPr>
          </a:p>
        </p:txBody>
      </p:sp>
      <p:grpSp>
        <p:nvGrpSpPr>
          <p:cNvPr id="3" name="组合 2">
            <a:extLst>
              <a:ext uri="{FF2B5EF4-FFF2-40B4-BE49-F238E27FC236}">
                <a16:creationId xmlns:a16="http://schemas.microsoft.com/office/drawing/2014/main" id="{F876778C-8221-4C76-95CB-5DA1369D908F}"/>
              </a:ext>
            </a:extLst>
          </p:cNvPr>
          <p:cNvGrpSpPr/>
          <p:nvPr/>
        </p:nvGrpSpPr>
        <p:grpSpPr>
          <a:xfrm>
            <a:off x="6513045" y="3357532"/>
            <a:ext cx="2063752" cy="1889708"/>
            <a:chOff x="6513045" y="3357532"/>
            <a:chExt cx="2063752" cy="1889708"/>
          </a:xfrm>
        </p:grpSpPr>
        <p:sp>
          <p:nvSpPr>
            <p:cNvPr id="14" name="矩形 13">
              <a:extLst>
                <a:ext uri="{FF2B5EF4-FFF2-40B4-BE49-F238E27FC236}">
                  <a16:creationId xmlns:a16="http://schemas.microsoft.com/office/drawing/2014/main" id="{313DD34C-6C94-4BA4-A1D9-DA0C31271AAB}"/>
                </a:ext>
              </a:extLst>
            </p:cNvPr>
            <p:cNvSpPr/>
            <p:nvPr/>
          </p:nvSpPr>
          <p:spPr>
            <a:xfrm>
              <a:off x="6513045" y="3897382"/>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amount=1000</a:t>
              </a:r>
            </a:p>
            <a:p>
              <a:pPr>
                <a:lnSpc>
                  <a:spcPct val="150000"/>
                </a:lnSpc>
              </a:pPr>
              <a:r>
                <a:rPr lang="en-US" altLang="zh-CN" sz="2000" dirty="0">
                  <a:latin typeface="+mn-ea"/>
                </a:rPr>
                <a:t>rate=0.05</a:t>
              </a:r>
              <a:endParaRPr lang="zh-CN" altLang="en-US" sz="2000" dirty="0">
                <a:latin typeface="+mn-ea"/>
              </a:endParaRPr>
            </a:p>
          </p:txBody>
        </p:sp>
        <p:sp>
          <p:nvSpPr>
            <p:cNvPr id="8" name="文本框 7">
              <a:extLst>
                <a:ext uri="{FF2B5EF4-FFF2-40B4-BE49-F238E27FC236}">
                  <a16:creationId xmlns:a16="http://schemas.microsoft.com/office/drawing/2014/main" id="{B900FE04-976A-4661-BF30-3CFD54DF1E93}"/>
                </a:ext>
              </a:extLst>
            </p:cNvPr>
            <p:cNvSpPr txBox="1"/>
            <p:nvPr/>
          </p:nvSpPr>
          <p:spPr>
            <a:xfrm>
              <a:off x="7154439" y="3357532"/>
              <a:ext cx="780964" cy="400110"/>
            </a:xfrm>
            <a:prstGeom prst="rect">
              <a:avLst/>
            </a:prstGeom>
            <a:noFill/>
          </p:spPr>
          <p:txBody>
            <a:bodyPr wrap="square" rtlCol="0">
              <a:spAutoFit/>
            </a:bodyPr>
            <a:lstStyle/>
            <a:p>
              <a:r>
                <a:rPr lang="zh-CN" altLang="en-US" sz="2000" dirty="0"/>
                <a:t>实 参</a:t>
              </a:r>
            </a:p>
          </p:txBody>
        </p:sp>
      </p:grpSp>
      <p:grpSp>
        <p:nvGrpSpPr>
          <p:cNvPr id="7" name="组合 6">
            <a:extLst>
              <a:ext uri="{FF2B5EF4-FFF2-40B4-BE49-F238E27FC236}">
                <a16:creationId xmlns:a16="http://schemas.microsoft.com/office/drawing/2014/main" id="{864F9E22-03B9-4286-A4AD-244DFF2209FD}"/>
              </a:ext>
            </a:extLst>
          </p:cNvPr>
          <p:cNvGrpSpPr/>
          <p:nvPr/>
        </p:nvGrpSpPr>
        <p:grpSpPr>
          <a:xfrm>
            <a:off x="9537854" y="3355667"/>
            <a:ext cx="2063752" cy="1891572"/>
            <a:chOff x="9537854" y="3355667"/>
            <a:chExt cx="2063752" cy="1891572"/>
          </a:xfrm>
        </p:grpSpPr>
        <p:sp>
          <p:nvSpPr>
            <p:cNvPr id="15" name="矩形 14">
              <a:extLst>
                <a:ext uri="{FF2B5EF4-FFF2-40B4-BE49-F238E27FC236}">
                  <a16:creationId xmlns:a16="http://schemas.microsoft.com/office/drawing/2014/main" id="{F5A50174-E6D1-4A02-9536-E18A07BE418F}"/>
                </a:ext>
              </a:extLst>
            </p:cNvPr>
            <p:cNvSpPr/>
            <p:nvPr/>
          </p:nvSpPr>
          <p:spPr>
            <a:xfrm>
              <a:off x="9537854" y="3897381"/>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money=1000</a:t>
              </a:r>
            </a:p>
            <a:p>
              <a:pPr>
                <a:lnSpc>
                  <a:spcPct val="150000"/>
                </a:lnSpc>
              </a:pPr>
              <a:r>
                <a:rPr lang="en-US" altLang="zh-CN" sz="2000" dirty="0">
                  <a:latin typeface="+mn-ea"/>
                </a:rPr>
                <a:t>rate=0.05</a:t>
              </a:r>
              <a:endParaRPr lang="zh-CN" altLang="en-US" sz="2000" dirty="0">
                <a:latin typeface="+mn-ea"/>
              </a:endParaRPr>
            </a:p>
          </p:txBody>
        </p:sp>
        <p:sp>
          <p:nvSpPr>
            <p:cNvPr id="17" name="文本框 16">
              <a:extLst>
                <a:ext uri="{FF2B5EF4-FFF2-40B4-BE49-F238E27FC236}">
                  <a16:creationId xmlns:a16="http://schemas.microsoft.com/office/drawing/2014/main" id="{F9E942F0-4C3C-445A-ADE7-0DB0891FEDFC}"/>
                </a:ext>
              </a:extLst>
            </p:cNvPr>
            <p:cNvSpPr txBox="1"/>
            <p:nvPr/>
          </p:nvSpPr>
          <p:spPr>
            <a:xfrm>
              <a:off x="10179248" y="3355667"/>
              <a:ext cx="780964" cy="400110"/>
            </a:xfrm>
            <a:prstGeom prst="rect">
              <a:avLst/>
            </a:prstGeom>
            <a:noFill/>
          </p:spPr>
          <p:txBody>
            <a:bodyPr wrap="square" rtlCol="0">
              <a:spAutoFit/>
            </a:bodyPr>
            <a:lstStyle/>
            <a:p>
              <a:r>
                <a:rPr lang="zh-CN" altLang="en-US" sz="2000" dirty="0"/>
                <a:t>形 参</a:t>
              </a:r>
            </a:p>
          </p:txBody>
        </p:sp>
      </p:grpSp>
      <p:pic>
        <p:nvPicPr>
          <p:cNvPr id="6" name="图片 5">
            <a:extLst>
              <a:ext uri="{FF2B5EF4-FFF2-40B4-BE49-F238E27FC236}">
                <a16:creationId xmlns:a16="http://schemas.microsoft.com/office/drawing/2014/main" id="{6F060D76-521E-43E9-897B-0376B0888B05}"/>
              </a:ext>
            </a:extLst>
          </p:cNvPr>
          <p:cNvPicPr>
            <a:picLocks noChangeAspect="1"/>
          </p:cNvPicPr>
          <p:nvPr/>
        </p:nvPicPr>
        <p:blipFill>
          <a:blip r:embed="rId3"/>
          <a:stretch>
            <a:fillRect/>
          </a:stretch>
        </p:blipFill>
        <p:spPr>
          <a:xfrm>
            <a:off x="674376" y="3355667"/>
            <a:ext cx="5602771" cy="2943545"/>
          </a:xfrm>
          <a:prstGeom prst="rect">
            <a:avLst/>
          </a:prstGeom>
          <a:ln>
            <a:solidFill>
              <a:schemeClr val="tx1"/>
            </a:solidFill>
          </a:ln>
          <a:effectLst>
            <a:outerShdw blurRad="50800" dist="38100" dir="2700000" algn="tl" rotWithShape="0">
              <a:prstClr val="black">
                <a:alpha val="40000"/>
              </a:prstClr>
            </a:outerShdw>
          </a:effectLst>
        </p:spPr>
      </p:pic>
      <p:sp>
        <p:nvSpPr>
          <p:cNvPr id="18" name="矩形 17">
            <a:extLst>
              <a:ext uri="{FF2B5EF4-FFF2-40B4-BE49-F238E27FC236}">
                <a16:creationId xmlns:a16="http://schemas.microsoft.com/office/drawing/2014/main" id="{14AE2831-F137-4834-A4E3-73602EEF5E69}"/>
              </a:ext>
            </a:extLst>
          </p:cNvPr>
          <p:cNvSpPr/>
          <p:nvPr/>
        </p:nvSpPr>
        <p:spPr>
          <a:xfrm>
            <a:off x="484624" y="5475567"/>
            <a:ext cx="5602770" cy="36864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endParaRPr lang="zh-CN" altLang="en-US" sz="2000" dirty="0">
              <a:latin typeface="+mn-ea"/>
            </a:endParaRPr>
          </a:p>
        </p:txBody>
      </p:sp>
      <p:grpSp>
        <p:nvGrpSpPr>
          <p:cNvPr id="11" name="组合 10">
            <a:extLst>
              <a:ext uri="{FF2B5EF4-FFF2-40B4-BE49-F238E27FC236}">
                <a16:creationId xmlns:a16="http://schemas.microsoft.com/office/drawing/2014/main" id="{DE461C57-8C37-4B6D-A175-64B7A5CFDB55}"/>
              </a:ext>
            </a:extLst>
          </p:cNvPr>
          <p:cNvGrpSpPr/>
          <p:nvPr/>
        </p:nvGrpSpPr>
        <p:grpSpPr>
          <a:xfrm>
            <a:off x="8418443" y="2812774"/>
            <a:ext cx="3419061" cy="3712678"/>
            <a:chOff x="8418443" y="2812774"/>
            <a:chExt cx="3419061" cy="3712678"/>
          </a:xfrm>
        </p:grpSpPr>
        <p:sp>
          <p:nvSpPr>
            <p:cNvPr id="9" name="矩形 8">
              <a:extLst>
                <a:ext uri="{FF2B5EF4-FFF2-40B4-BE49-F238E27FC236}">
                  <a16:creationId xmlns:a16="http://schemas.microsoft.com/office/drawing/2014/main" id="{8D6E5656-84A1-49F5-B401-82033CE8D22C}"/>
                </a:ext>
              </a:extLst>
            </p:cNvPr>
            <p:cNvSpPr/>
            <p:nvPr/>
          </p:nvSpPr>
          <p:spPr>
            <a:xfrm>
              <a:off x="9303026" y="2991678"/>
              <a:ext cx="2534478" cy="2683565"/>
            </a:xfrm>
            <a:prstGeom prst="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415AE25-842E-436F-B005-A97BF0B595AC}"/>
                </a:ext>
              </a:extLst>
            </p:cNvPr>
            <p:cNvSpPr/>
            <p:nvPr/>
          </p:nvSpPr>
          <p:spPr>
            <a:xfrm>
              <a:off x="9650896" y="2812774"/>
              <a:ext cx="1779104" cy="3933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err="1"/>
                <a:t>addInterest</a:t>
              </a:r>
              <a:endParaRPr lang="zh-CN" altLang="en-US" dirty="0"/>
            </a:p>
          </p:txBody>
        </p:sp>
        <p:cxnSp>
          <p:nvCxnSpPr>
            <p:cNvPr id="12" name="直接连接符 11">
              <a:extLst>
                <a:ext uri="{FF2B5EF4-FFF2-40B4-BE49-F238E27FC236}">
                  <a16:creationId xmlns:a16="http://schemas.microsoft.com/office/drawing/2014/main" id="{7572EDA5-B2BB-4C90-BECD-20B10F043FC9}"/>
                </a:ext>
              </a:extLst>
            </p:cNvPr>
            <p:cNvCxnSpPr>
              <a:cxnSpLocks/>
            </p:cNvCxnSpPr>
            <p:nvPr/>
          </p:nvCxnSpPr>
          <p:spPr>
            <a:xfrm flipH="1">
              <a:off x="10565296" y="5695121"/>
              <a:ext cx="4969" cy="357809"/>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直接连接符 15">
              <a:extLst>
                <a:ext uri="{FF2B5EF4-FFF2-40B4-BE49-F238E27FC236}">
                  <a16:creationId xmlns:a16="http://schemas.microsoft.com/office/drawing/2014/main" id="{3F46A632-2036-44B1-AD97-10000274C0A2}"/>
                </a:ext>
              </a:extLst>
            </p:cNvPr>
            <p:cNvCxnSpPr/>
            <p:nvPr/>
          </p:nvCxnSpPr>
          <p:spPr>
            <a:xfrm flipH="1">
              <a:off x="8965096" y="6062870"/>
              <a:ext cx="1610139"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1" name="直接连接符 20">
              <a:extLst>
                <a:ext uri="{FF2B5EF4-FFF2-40B4-BE49-F238E27FC236}">
                  <a16:creationId xmlns:a16="http://schemas.microsoft.com/office/drawing/2014/main" id="{2D51DAF3-AC04-45BC-922E-BD5910EC7372}"/>
                </a:ext>
              </a:extLst>
            </p:cNvPr>
            <p:cNvCxnSpPr/>
            <p:nvPr/>
          </p:nvCxnSpPr>
          <p:spPr>
            <a:xfrm flipV="1">
              <a:off x="8955157" y="4422913"/>
              <a:ext cx="0" cy="1649895"/>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3" name="直接箭头连接符 22">
              <a:extLst>
                <a:ext uri="{FF2B5EF4-FFF2-40B4-BE49-F238E27FC236}">
                  <a16:creationId xmlns:a16="http://schemas.microsoft.com/office/drawing/2014/main" id="{0988726F-3221-46B1-856D-34C76F44FF71}"/>
                </a:ext>
              </a:extLst>
            </p:cNvPr>
            <p:cNvCxnSpPr/>
            <p:nvPr/>
          </p:nvCxnSpPr>
          <p:spPr>
            <a:xfrm flipH="1">
              <a:off x="8418443" y="4412974"/>
              <a:ext cx="546653" cy="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pic>
          <p:nvPicPr>
            <p:cNvPr id="24" name="图片 23">
              <a:extLst>
                <a:ext uri="{FF2B5EF4-FFF2-40B4-BE49-F238E27FC236}">
                  <a16:creationId xmlns:a16="http://schemas.microsoft.com/office/drawing/2014/main" id="{CB93D74B-4AAF-4DFA-A58A-6605578C9F8F}"/>
                </a:ext>
              </a:extLst>
            </p:cNvPr>
            <p:cNvPicPr>
              <a:picLocks noChangeAspect="1"/>
            </p:cNvPicPr>
            <p:nvPr/>
          </p:nvPicPr>
          <p:blipFill>
            <a:blip r:embed="rId4"/>
            <a:stretch>
              <a:fillRect/>
            </a:stretch>
          </p:blipFill>
          <p:spPr>
            <a:xfrm>
              <a:off x="8691769" y="6220652"/>
              <a:ext cx="2047875" cy="304800"/>
            </a:xfrm>
            <a:prstGeom prst="rect">
              <a:avLst/>
            </a:prstGeom>
            <a:ln>
              <a:solidFill>
                <a:schemeClr val="tx1"/>
              </a:solidFill>
            </a:ln>
            <a:effectLst>
              <a:outerShdw blurRad="50800" dist="38100" dir="2700000" algn="tl" rotWithShape="0">
                <a:prstClr val="black">
                  <a:alpha val="40000"/>
                </a:prstClr>
              </a:outerShdw>
            </a:effectLst>
          </p:spPr>
        </p:pic>
      </p:grpSp>
      <p:pic>
        <p:nvPicPr>
          <p:cNvPr id="25" name="图片 24">
            <a:extLst>
              <a:ext uri="{FF2B5EF4-FFF2-40B4-BE49-F238E27FC236}">
                <a16:creationId xmlns:a16="http://schemas.microsoft.com/office/drawing/2014/main" id="{7C4B04BD-B677-4EFE-B1AB-3A9870CD6C93}"/>
              </a:ext>
            </a:extLst>
          </p:cNvPr>
          <p:cNvPicPr>
            <a:picLocks noChangeAspect="1"/>
          </p:cNvPicPr>
          <p:nvPr/>
        </p:nvPicPr>
        <p:blipFill>
          <a:blip r:embed="rId5"/>
          <a:stretch>
            <a:fillRect/>
          </a:stretch>
        </p:blipFill>
        <p:spPr>
          <a:xfrm>
            <a:off x="6390895" y="5405021"/>
            <a:ext cx="2481357" cy="514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22590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t>现在假设不是查看单个账户，而是编写一个处理多个银行账户的程序。</a:t>
            </a:r>
            <a:endParaRPr lang="zh-CN" altLang="zh-CN" sz="2400" dirty="0">
              <a:latin typeface="+mn-ea"/>
            </a:endParaRPr>
          </a:p>
        </p:txBody>
      </p:sp>
      <p:pic>
        <p:nvPicPr>
          <p:cNvPr id="3" name="图片 2">
            <a:extLst>
              <a:ext uri="{FF2B5EF4-FFF2-40B4-BE49-F238E27FC236}">
                <a16:creationId xmlns:a16="http://schemas.microsoft.com/office/drawing/2014/main" id="{11189497-3743-4DEC-9832-E59BCFFD4D8F}"/>
              </a:ext>
            </a:extLst>
          </p:cNvPr>
          <p:cNvPicPr>
            <a:picLocks noChangeAspect="1"/>
          </p:cNvPicPr>
          <p:nvPr/>
        </p:nvPicPr>
        <p:blipFill>
          <a:blip r:embed="rId3"/>
          <a:stretch>
            <a:fillRect/>
          </a:stretch>
        </p:blipFill>
        <p:spPr>
          <a:xfrm>
            <a:off x="679631" y="2789781"/>
            <a:ext cx="7398234" cy="3144479"/>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37F7FF47-6FDC-49B3-95A8-600CBF302B2E}"/>
              </a:ext>
            </a:extLst>
          </p:cNvPr>
          <p:cNvSpPr/>
          <p:nvPr/>
        </p:nvSpPr>
        <p:spPr>
          <a:xfrm>
            <a:off x="8249478" y="2759243"/>
            <a:ext cx="3588026" cy="2243050"/>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这段代码中我们并未使用返回值来修改</a:t>
            </a:r>
            <a:r>
              <a:rPr lang="en-US" altLang="zh-CN" sz="2400" dirty="0">
                <a:latin typeface="+mn-ea"/>
                <a:cs typeface="Times New Roman" panose="02020603050405020304" pitchFamily="18" charset="0"/>
              </a:rPr>
              <a:t>amount</a:t>
            </a:r>
            <a:r>
              <a:rPr lang="zh-CN" altLang="zh-CN" sz="2400" dirty="0">
                <a:latin typeface="+mn-ea"/>
                <a:cs typeface="Times New Roman" panose="02020603050405020304" pitchFamily="18" charset="0"/>
              </a:rPr>
              <a:t>的值，那么运行结果会是什么呢</a:t>
            </a:r>
            <a:r>
              <a:rPr lang="zh-CN" altLang="en-US" sz="2400" dirty="0">
                <a:latin typeface="+mn-ea"/>
                <a:cs typeface="Times New Roman" panose="02020603050405020304" pitchFamily="18" charset="0"/>
              </a:rPr>
              <a:t>？</a:t>
            </a:r>
            <a:endParaRPr lang="zh-CN" altLang="en-US" sz="2400" dirty="0">
              <a:latin typeface="+mn-ea"/>
            </a:endParaRPr>
          </a:p>
        </p:txBody>
      </p:sp>
      <p:pic>
        <p:nvPicPr>
          <p:cNvPr id="11" name="图片 10">
            <a:extLst>
              <a:ext uri="{FF2B5EF4-FFF2-40B4-BE49-F238E27FC236}">
                <a16:creationId xmlns:a16="http://schemas.microsoft.com/office/drawing/2014/main" id="{61D79843-6854-41A8-A41D-0E254F3035B0}"/>
              </a:ext>
            </a:extLst>
          </p:cNvPr>
          <p:cNvPicPr>
            <a:picLocks noChangeAspect="1"/>
          </p:cNvPicPr>
          <p:nvPr/>
        </p:nvPicPr>
        <p:blipFill>
          <a:blip r:embed="rId4"/>
          <a:stretch>
            <a:fillRect/>
          </a:stretch>
        </p:blipFill>
        <p:spPr>
          <a:xfrm>
            <a:off x="2893529" y="6084190"/>
            <a:ext cx="8943975" cy="5048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84820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t>现在假设不是查看单个账户，而是编写一个处理多个银行账户的程序。</a:t>
            </a:r>
            <a:endParaRPr lang="zh-CN" altLang="zh-CN" sz="2400" dirty="0">
              <a:latin typeface="+mn-ea"/>
            </a:endParaRPr>
          </a:p>
        </p:txBody>
      </p:sp>
      <p:sp>
        <p:nvSpPr>
          <p:cNvPr id="7" name="矩形 6">
            <a:extLst>
              <a:ext uri="{FF2B5EF4-FFF2-40B4-BE49-F238E27FC236}">
                <a16:creationId xmlns:a16="http://schemas.microsoft.com/office/drawing/2014/main" id="{37F7FF47-6FDC-49B3-95A8-600CBF302B2E}"/>
              </a:ext>
            </a:extLst>
          </p:cNvPr>
          <p:cNvSpPr/>
          <p:nvPr/>
        </p:nvSpPr>
        <p:spPr>
          <a:xfrm>
            <a:off x="674376" y="2759243"/>
            <a:ext cx="11163128" cy="3027880"/>
          </a:xfrm>
          <a:prstGeom prst="rect">
            <a:avLst/>
          </a:prstGeom>
        </p:spPr>
        <p:txBody>
          <a:bodyPr wrap="square">
            <a:spAutoFit/>
          </a:bodyPr>
          <a:lstStyle/>
          <a:p>
            <a:pPr marL="457200" indent="-457200">
              <a:lnSpc>
                <a:spcPct val="150000"/>
              </a:lnSpc>
              <a:spcAft>
                <a:spcPts val="1800"/>
              </a:spcAft>
              <a:buFont typeface="+mj-lt"/>
              <a:buAutoNum type="arabicPeriod"/>
            </a:pPr>
            <a:r>
              <a:rPr lang="zh-CN" altLang="zh-CN" sz="2400" dirty="0">
                <a:latin typeface="+mn-ea"/>
              </a:rPr>
              <a:t>这时的</a:t>
            </a:r>
            <a:r>
              <a:rPr lang="en-US" altLang="zh-CN" sz="2400" dirty="0">
                <a:latin typeface="+mn-ea"/>
              </a:rPr>
              <a:t>amount</a:t>
            </a:r>
            <a:r>
              <a:rPr lang="zh-CN" altLang="zh-CN" sz="2400" dirty="0">
                <a:latin typeface="+mn-ea"/>
              </a:rPr>
              <a:t>发生了变化。这是因为当实参是列表类型时，形参将会是该列表的引用，而不是创建新列表，所以在函数中可以直接修改列表中元素的值。</a:t>
            </a:r>
          </a:p>
          <a:p>
            <a:pPr marL="457200" indent="-457200">
              <a:lnSpc>
                <a:spcPct val="150000"/>
              </a:lnSpc>
              <a:spcAft>
                <a:spcPts val="1800"/>
              </a:spcAft>
              <a:buFont typeface="+mj-lt"/>
              <a:buAutoNum type="arabicPeriod"/>
            </a:pPr>
            <a:r>
              <a:rPr lang="zh-CN" altLang="zh-CN" sz="2400" dirty="0">
                <a:latin typeface="+mn-ea"/>
              </a:rPr>
              <a:t>因此，我们也称列表</a:t>
            </a:r>
            <a:r>
              <a:rPr lang="en-US" altLang="zh-CN" sz="2400" dirty="0">
                <a:latin typeface="+mn-ea"/>
              </a:rPr>
              <a:t>list</a:t>
            </a:r>
            <a:r>
              <a:rPr lang="zh-CN" altLang="zh-CN" sz="2400" dirty="0">
                <a:latin typeface="+mn-ea"/>
              </a:rPr>
              <a:t>为可变对象，而整数</a:t>
            </a:r>
            <a:r>
              <a:rPr lang="en-US" altLang="zh-CN" sz="2400" dirty="0">
                <a:latin typeface="+mn-ea"/>
              </a:rPr>
              <a:t>int</a:t>
            </a:r>
            <a:r>
              <a:rPr lang="zh-CN" altLang="zh-CN" sz="2400" dirty="0">
                <a:latin typeface="+mn-ea"/>
              </a:rPr>
              <a:t>，浮点</a:t>
            </a:r>
            <a:r>
              <a:rPr lang="en-US" altLang="zh-CN" sz="2400" dirty="0">
                <a:latin typeface="+mn-ea"/>
              </a:rPr>
              <a:t>float</a:t>
            </a:r>
            <a:r>
              <a:rPr lang="zh-CN" altLang="zh-CN" sz="2400" dirty="0">
                <a:latin typeface="+mn-ea"/>
              </a:rPr>
              <a:t>，字符串</a:t>
            </a:r>
            <a:r>
              <a:rPr lang="en-US" altLang="zh-CN" sz="2400" dirty="0">
                <a:latin typeface="+mn-ea"/>
              </a:rPr>
              <a:t>str</a:t>
            </a:r>
            <a:r>
              <a:rPr lang="zh-CN" altLang="zh-CN" sz="2400" dirty="0">
                <a:latin typeface="+mn-ea"/>
              </a:rPr>
              <a:t>和布尔类型</a:t>
            </a:r>
            <a:r>
              <a:rPr lang="en-US" altLang="zh-CN" sz="2400" dirty="0">
                <a:latin typeface="+mn-ea"/>
              </a:rPr>
              <a:t>bool</a:t>
            </a:r>
            <a:r>
              <a:rPr lang="zh-CN" altLang="zh-CN" sz="2400" dirty="0">
                <a:latin typeface="+mn-ea"/>
              </a:rPr>
              <a:t>为不可变对象。我们学过的字典也是可变对象，可以直接在函数中修改字典元素的值。</a:t>
            </a:r>
          </a:p>
        </p:txBody>
      </p:sp>
    </p:spTree>
    <p:extLst>
      <p:ext uri="{BB962C8B-B14F-4D97-AF65-F5344CB8AC3E}">
        <p14:creationId xmlns:p14="http://schemas.microsoft.com/office/powerpoint/2010/main" val="23046656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out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outVertic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返回多个值</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zh-CN" sz="2400" dirty="0">
                <a:latin typeface="+mn-ea"/>
              </a:rPr>
              <a:t>在函数体中使用</a:t>
            </a:r>
            <a:r>
              <a:rPr lang="en-US" altLang="zh-CN" sz="2400" dirty="0">
                <a:latin typeface="+mn-ea"/>
              </a:rPr>
              <a:t>return</a:t>
            </a:r>
            <a:r>
              <a:rPr lang="zh-CN" altLang="zh-CN" sz="2400" dirty="0">
                <a:latin typeface="+mn-ea"/>
              </a:rPr>
              <a:t>语句，可以从函数跳出并返回一个值。如果需要返回多个值，则可以返回一个元组。</a:t>
            </a:r>
          </a:p>
        </p:txBody>
      </p:sp>
      <p:sp>
        <p:nvSpPr>
          <p:cNvPr id="7" name="矩形 6">
            <a:extLst>
              <a:ext uri="{FF2B5EF4-FFF2-40B4-BE49-F238E27FC236}">
                <a16:creationId xmlns:a16="http://schemas.microsoft.com/office/drawing/2014/main" id="{37F7FF47-6FDC-49B3-95A8-600CBF302B2E}"/>
              </a:ext>
            </a:extLst>
          </p:cNvPr>
          <p:cNvSpPr/>
          <p:nvPr/>
        </p:nvSpPr>
        <p:spPr>
          <a:xfrm>
            <a:off x="674376" y="2639851"/>
            <a:ext cx="11163128" cy="581057"/>
          </a:xfrm>
          <a:prstGeom prst="rect">
            <a:avLst/>
          </a:prstGeom>
        </p:spPr>
        <p:txBody>
          <a:bodyPr wrap="square">
            <a:spAutoFit/>
          </a:bodyPr>
          <a:lstStyle/>
          <a:p>
            <a:pPr>
              <a:lnSpc>
                <a:spcPct val="150000"/>
              </a:lnSpc>
              <a:spcAft>
                <a:spcPts val="1800"/>
              </a:spcAft>
            </a:pPr>
            <a:r>
              <a:rPr lang="zh-CN" altLang="en-US" sz="2400" b="1" dirty="0">
                <a:latin typeface="+mn-ea"/>
              </a:rPr>
              <a:t>题目</a:t>
            </a:r>
            <a:r>
              <a:rPr lang="zh-CN" altLang="en-US" sz="2400" dirty="0">
                <a:latin typeface="+mn-ea"/>
              </a:rPr>
              <a:t>：</a:t>
            </a:r>
            <a:r>
              <a:rPr lang="zh-CN" altLang="zh-CN" sz="2400" dirty="0"/>
              <a:t>编写一个函数，返回两个整数本身，以及它们的商和余数是多少。</a:t>
            </a:r>
            <a:endParaRPr lang="zh-CN" altLang="zh-CN" sz="2400" dirty="0">
              <a:latin typeface="+mn-ea"/>
            </a:endParaRPr>
          </a:p>
        </p:txBody>
      </p:sp>
      <p:pic>
        <p:nvPicPr>
          <p:cNvPr id="3" name="图片 2">
            <a:extLst>
              <a:ext uri="{FF2B5EF4-FFF2-40B4-BE49-F238E27FC236}">
                <a16:creationId xmlns:a16="http://schemas.microsoft.com/office/drawing/2014/main" id="{4F909968-7AE1-45C4-8AB5-BAC5C1113517}"/>
              </a:ext>
            </a:extLst>
          </p:cNvPr>
          <p:cNvPicPr>
            <a:picLocks noChangeAspect="1"/>
          </p:cNvPicPr>
          <p:nvPr/>
        </p:nvPicPr>
        <p:blipFill>
          <a:blip r:embed="rId3"/>
          <a:stretch>
            <a:fillRect/>
          </a:stretch>
        </p:blipFill>
        <p:spPr>
          <a:xfrm>
            <a:off x="1036154" y="3429000"/>
            <a:ext cx="7004602" cy="2544775"/>
          </a:xfrm>
          <a:prstGeom prst="rect">
            <a:avLst/>
          </a:prstGeom>
          <a:ln>
            <a:solidFill>
              <a:schemeClr val="tx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9BAA6559-6D80-4929-8D96-2759F95DE21C}"/>
              </a:ext>
            </a:extLst>
          </p:cNvPr>
          <p:cNvSpPr/>
          <p:nvPr/>
        </p:nvSpPr>
        <p:spPr>
          <a:xfrm>
            <a:off x="1524273" y="3738805"/>
            <a:ext cx="4571727"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4743360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函数的基本概念</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2797048"/>
          </a:xfrm>
          <a:prstGeom prst="rect">
            <a:avLst/>
          </a:prstGeom>
        </p:spPr>
        <p:txBody>
          <a:bodyPr wrap="square">
            <a:spAutoFit/>
          </a:bodyPr>
          <a:lstStyle/>
          <a:p>
            <a:pPr>
              <a:lnSpc>
                <a:spcPct val="150000"/>
              </a:lnSpc>
            </a:pPr>
            <a:r>
              <a:rPr lang="en-US" altLang="zh-CN" sz="2400" dirty="0">
                <a:latin typeface="+mn-ea"/>
              </a:rPr>
              <a:t>round</a:t>
            </a:r>
            <a:r>
              <a:rPr lang="zh-CN" altLang="zh-CN" sz="2400" dirty="0">
                <a:latin typeface="+mn-ea"/>
              </a:rPr>
              <a:t>函数，功能是对一个浮点数进行四舍五入操作。</a:t>
            </a:r>
            <a:endParaRPr lang="en-US" altLang="zh-CN" sz="2400" dirty="0">
              <a:latin typeface="+mn-ea"/>
            </a:endParaRPr>
          </a:p>
          <a:p>
            <a:pPr>
              <a:lnSpc>
                <a:spcPct val="150000"/>
              </a:lnSpc>
            </a:pPr>
            <a:r>
              <a:rPr lang="en-US" altLang="zh-CN" sz="2400" dirty="0">
                <a:latin typeface="+mn-ea"/>
              </a:rPr>
              <a:t>round</a:t>
            </a:r>
            <a:r>
              <a:rPr lang="zh-CN" altLang="zh-CN" sz="2400" dirty="0">
                <a:latin typeface="+mn-ea"/>
              </a:rPr>
              <a:t>定义：</a:t>
            </a:r>
            <a:r>
              <a:rPr lang="en-US" altLang="zh-CN" sz="2400" b="1" dirty="0">
                <a:solidFill>
                  <a:srgbClr val="0070C0"/>
                </a:solidFill>
                <a:latin typeface="Consolas" panose="020B0609020204030204" pitchFamily="49" charset="0"/>
              </a:rPr>
              <a:t>round( x [, n] )</a:t>
            </a:r>
            <a:r>
              <a:rPr lang="zh-CN" altLang="zh-CN" sz="2400" dirty="0">
                <a:latin typeface="+mn-ea"/>
              </a:rPr>
              <a:t>，我们可知：</a:t>
            </a:r>
          </a:p>
          <a:p>
            <a:pPr marL="342900" lvl="0" indent="-342900">
              <a:lnSpc>
                <a:spcPct val="150000"/>
              </a:lnSpc>
              <a:buFont typeface="Arial" panose="020B0604020202020204" pitchFamily="34" charset="0"/>
              <a:buChar char="•"/>
            </a:pPr>
            <a:r>
              <a:rPr lang="zh-CN" altLang="zh-CN" sz="2400" dirty="0">
                <a:latin typeface="+mn-ea"/>
              </a:rPr>
              <a:t>函数名：</a:t>
            </a:r>
            <a:r>
              <a:rPr lang="en-US" altLang="zh-CN" sz="2400" dirty="0">
                <a:latin typeface="+mn-ea"/>
              </a:rPr>
              <a:t>round</a:t>
            </a:r>
            <a:r>
              <a:rPr lang="zh-CN" altLang="zh-CN" sz="2400" dirty="0">
                <a:latin typeface="+mn-ea"/>
              </a:rPr>
              <a:t>。</a:t>
            </a:r>
          </a:p>
          <a:p>
            <a:pPr marL="342900" lvl="0" indent="-342900">
              <a:lnSpc>
                <a:spcPct val="150000"/>
              </a:lnSpc>
              <a:buFont typeface="Arial" panose="020B0604020202020204" pitchFamily="34" charset="0"/>
              <a:buChar char="•"/>
            </a:pPr>
            <a:r>
              <a:rPr lang="zh-CN" altLang="zh-CN" sz="2400" dirty="0">
                <a:latin typeface="+mn-ea"/>
              </a:rPr>
              <a:t>形式参数（</a:t>
            </a:r>
            <a:r>
              <a:rPr lang="zh-CN" altLang="zh-CN" sz="2400" dirty="0">
                <a:solidFill>
                  <a:srgbClr val="FF0000"/>
                </a:solidFill>
                <a:latin typeface="+mn-ea"/>
              </a:rPr>
              <a:t>形参</a:t>
            </a:r>
            <a:r>
              <a:rPr lang="zh-CN" altLang="zh-CN" sz="2400" dirty="0">
                <a:latin typeface="+mn-ea"/>
              </a:rPr>
              <a:t>）：两个，</a:t>
            </a:r>
            <a:r>
              <a:rPr lang="en-US" altLang="zh-CN" sz="2400" dirty="0">
                <a:latin typeface="+mn-ea"/>
              </a:rPr>
              <a:t>x</a:t>
            </a:r>
            <a:r>
              <a:rPr lang="zh-CN" altLang="zh-CN" sz="2400" dirty="0">
                <a:latin typeface="+mn-ea"/>
              </a:rPr>
              <a:t>和</a:t>
            </a:r>
            <a:r>
              <a:rPr lang="en-US" altLang="zh-CN" sz="2400" dirty="0">
                <a:latin typeface="+mn-ea"/>
              </a:rPr>
              <a:t>n</a:t>
            </a:r>
            <a:r>
              <a:rPr lang="zh-CN" altLang="zh-CN" sz="2400" dirty="0">
                <a:latin typeface="+mn-ea"/>
              </a:rPr>
              <a:t>，其中</a:t>
            </a:r>
            <a:r>
              <a:rPr lang="en-US" altLang="zh-CN" sz="2400" dirty="0">
                <a:latin typeface="+mn-ea"/>
              </a:rPr>
              <a:t>n</a:t>
            </a:r>
            <a:r>
              <a:rPr lang="zh-CN" altLang="zh-CN" sz="2400" dirty="0">
                <a:latin typeface="+mn-ea"/>
              </a:rPr>
              <a:t>可以省略。</a:t>
            </a:r>
          </a:p>
          <a:p>
            <a:pPr marL="342900" lvl="0" indent="-342900">
              <a:lnSpc>
                <a:spcPct val="150000"/>
              </a:lnSpc>
              <a:buFont typeface="Arial" panose="020B0604020202020204" pitchFamily="34" charset="0"/>
              <a:buChar char="•"/>
            </a:pPr>
            <a:r>
              <a:rPr lang="zh-CN" altLang="zh-CN" sz="2400" dirty="0">
                <a:latin typeface="+mn-ea"/>
              </a:rPr>
              <a:t>函数返回值：浮点数</a:t>
            </a:r>
            <a:r>
              <a:rPr lang="en-US" altLang="zh-CN" sz="2400" dirty="0">
                <a:latin typeface="+mn-ea"/>
              </a:rPr>
              <a:t>x</a:t>
            </a:r>
            <a:r>
              <a:rPr lang="zh-CN" altLang="zh-CN" sz="2400" dirty="0">
                <a:latin typeface="+mn-ea"/>
              </a:rPr>
              <a:t>的四舍五入后的值。</a:t>
            </a:r>
          </a:p>
        </p:txBody>
      </p:sp>
      <p:pic>
        <p:nvPicPr>
          <p:cNvPr id="5" name="图片 4">
            <a:extLst>
              <a:ext uri="{FF2B5EF4-FFF2-40B4-BE49-F238E27FC236}">
                <a16:creationId xmlns:a16="http://schemas.microsoft.com/office/drawing/2014/main" id="{935B18FF-1DF2-4DCA-A32E-BB9BDB9E28DF}"/>
              </a:ext>
            </a:extLst>
          </p:cNvPr>
          <p:cNvPicPr>
            <a:picLocks noChangeAspect="1"/>
          </p:cNvPicPr>
          <p:nvPr/>
        </p:nvPicPr>
        <p:blipFill>
          <a:blip r:embed="rId3"/>
          <a:stretch>
            <a:fillRect/>
          </a:stretch>
        </p:blipFill>
        <p:spPr>
          <a:xfrm>
            <a:off x="945460" y="3898467"/>
            <a:ext cx="4019550" cy="914400"/>
          </a:xfrm>
          <a:prstGeom prst="rect">
            <a:avLst/>
          </a:prstGeom>
          <a:ln>
            <a:solidFill>
              <a:schemeClr val="tx1"/>
            </a:solidFill>
          </a:ln>
          <a:effectLst>
            <a:outerShdw blurRad="50800" dist="38100" dir="2700000" algn="tl" rotWithShape="0">
              <a:prstClr val="black">
                <a:alpha val="40000"/>
              </a:prstClr>
            </a:outerShdw>
          </a:effectLst>
        </p:spPr>
      </p:pic>
      <p:sp>
        <p:nvSpPr>
          <p:cNvPr id="6" name="标注: 线形 5">
            <a:extLst>
              <a:ext uri="{FF2B5EF4-FFF2-40B4-BE49-F238E27FC236}">
                <a16:creationId xmlns:a16="http://schemas.microsoft.com/office/drawing/2014/main" id="{71342FB7-2A93-41A3-B9DF-CD4BAD7EE8B6}"/>
              </a:ext>
            </a:extLst>
          </p:cNvPr>
          <p:cNvSpPr/>
          <p:nvPr/>
        </p:nvSpPr>
        <p:spPr>
          <a:xfrm>
            <a:off x="5317435" y="4812867"/>
            <a:ext cx="6480313" cy="904460"/>
          </a:xfrm>
          <a:prstGeom prst="borderCallout1">
            <a:avLst>
              <a:gd name="adj1" fmla="val 49306"/>
              <a:gd name="adj2" fmla="val 52"/>
              <a:gd name="adj3" fmla="val -48703"/>
              <a:gd name="adj4" fmla="val -2653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000" dirty="0">
                <a:latin typeface="+mn-ea"/>
              </a:rPr>
              <a:t>调用</a:t>
            </a:r>
            <a:r>
              <a:rPr lang="en-US" altLang="zh-CN" sz="2000" dirty="0">
                <a:latin typeface="+mn-ea"/>
              </a:rPr>
              <a:t>round</a:t>
            </a:r>
            <a:r>
              <a:rPr lang="zh-CN" altLang="en-US" sz="2000" dirty="0">
                <a:latin typeface="+mn-ea"/>
              </a:rPr>
              <a:t>函数，</a:t>
            </a:r>
            <a:r>
              <a:rPr lang="en-US" altLang="zh-CN" sz="2000" dirty="0">
                <a:latin typeface="+mn-ea"/>
              </a:rPr>
              <a:t>3.14</a:t>
            </a:r>
            <a:r>
              <a:rPr lang="zh-CN" altLang="en-US" sz="2000" dirty="0">
                <a:latin typeface="+mn-ea"/>
              </a:rPr>
              <a:t>和</a:t>
            </a:r>
            <a:r>
              <a:rPr lang="en-US" altLang="zh-CN" sz="2000" dirty="0">
                <a:latin typeface="+mn-ea"/>
              </a:rPr>
              <a:t>1</a:t>
            </a:r>
            <a:r>
              <a:rPr lang="zh-CN" altLang="en-US" sz="2000" dirty="0">
                <a:latin typeface="+mn-ea"/>
              </a:rPr>
              <a:t>为实际给出的参数，实参</a:t>
            </a:r>
          </a:p>
        </p:txBody>
      </p:sp>
    </p:spTree>
    <p:extLst>
      <p:ext uri="{BB962C8B-B14F-4D97-AF65-F5344CB8AC3E}">
        <p14:creationId xmlns:p14="http://schemas.microsoft.com/office/powerpoint/2010/main" val="790916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733714"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lambda</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265679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36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2243050"/>
          </a:xfrm>
          <a:prstGeom prst="rect">
            <a:avLst/>
          </a:prstGeom>
        </p:spPr>
        <p:txBody>
          <a:bodyPr wrap="square">
            <a:spAutoFit/>
          </a:bodyPr>
          <a:lstStyle/>
          <a:p>
            <a:pPr>
              <a:lnSpc>
                <a:spcPct val="150000"/>
              </a:lnSpc>
            </a:pPr>
            <a:r>
              <a:rPr lang="en-US" altLang="zh-CN" sz="2400" dirty="0">
                <a:latin typeface="+mn-ea"/>
              </a:rPr>
              <a:t>lambda</a:t>
            </a:r>
            <a:r>
              <a:rPr lang="zh-CN" altLang="zh-CN" sz="2400" dirty="0">
                <a:latin typeface="+mn-ea"/>
              </a:rPr>
              <a:t>函数是一种简便的，在同一行定义函数的方法。</a:t>
            </a:r>
            <a:r>
              <a:rPr lang="en-US" altLang="zh-CN" sz="2400" dirty="0">
                <a:latin typeface="+mn-ea"/>
              </a:rPr>
              <a:t>lambda</a:t>
            </a:r>
            <a:r>
              <a:rPr lang="zh-CN" altLang="zh-CN" sz="2400" dirty="0">
                <a:latin typeface="+mn-ea"/>
              </a:rPr>
              <a:t>实际上是生成一个函数对象，即匿名函数，它广泛用于需要函数对象作为参数或函数比较简单并且只使用一次的场合。</a:t>
            </a:r>
          </a:p>
          <a:p>
            <a:pPr>
              <a:lnSpc>
                <a:spcPct val="150000"/>
              </a:lnSpc>
            </a:pPr>
            <a:r>
              <a:rPr lang="en-US" altLang="zh-CN" sz="2400" dirty="0">
                <a:latin typeface="+mn-ea"/>
              </a:rPr>
              <a:t>lambda</a:t>
            </a:r>
            <a:r>
              <a:rPr lang="zh-CN" altLang="zh-CN" sz="2400" dirty="0">
                <a:latin typeface="+mn-ea"/>
              </a:rPr>
              <a:t>函数的定义格式：</a:t>
            </a:r>
          </a:p>
        </p:txBody>
      </p:sp>
      <p:sp>
        <p:nvSpPr>
          <p:cNvPr id="6" name="矩形 5">
            <a:extLst>
              <a:ext uri="{FF2B5EF4-FFF2-40B4-BE49-F238E27FC236}">
                <a16:creationId xmlns:a16="http://schemas.microsoft.com/office/drawing/2014/main" id="{8768B088-56DB-448B-BE24-B9A8541EE9BC}"/>
              </a:ext>
            </a:extLst>
          </p:cNvPr>
          <p:cNvSpPr/>
          <p:nvPr/>
        </p:nvSpPr>
        <p:spPr>
          <a:xfrm>
            <a:off x="1709597" y="3383025"/>
            <a:ext cx="6118983" cy="58573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dirty="0">
                <a:latin typeface="Consolas" panose="020B0609020204030204" pitchFamily="49" charset="0"/>
              </a:rPr>
              <a:t>lambda </a:t>
            </a:r>
            <a:r>
              <a:rPr lang="zh-CN" altLang="zh-CN" sz="2400" dirty="0">
                <a:latin typeface="Consolas" panose="020B0609020204030204" pitchFamily="49" charset="0"/>
              </a:rPr>
              <a:t>参数</a:t>
            </a:r>
            <a:r>
              <a:rPr lang="en-US" altLang="zh-CN" sz="2400" dirty="0">
                <a:latin typeface="Consolas" panose="020B0609020204030204" pitchFamily="49" charset="0"/>
              </a:rPr>
              <a:t>1</a:t>
            </a:r>
            <a:r>
              <a:rPr lang="zh-CN" altLang="zh-CN" sz="2400" dirty="0">
                <a:latin typeface="Consolas" panose="020B0609020204030204" pitchFamily="49" charset="0"/>
              </a:rPr>
              <a:t>，参数</a:t>
            </a:r>
            <a:r>
              <a:rPr lang="en-US" altLang="zh-CN" sz="2400" dirty="0">
                <a:latin typeface="Consolas" panose="020B0609020204030204" pitchFamily="49" charset="0"/>
              </a:rPr>
              <a:t>2</a:t>
            </a:r>
            <a:r>
              <a:rPr lang="zh-CN" altLang="zh-CN" sz="2400" dirty="0">
                <a:latin typeface="Consolas" panose="020B0609020204030204" pitchFamily="49" charset="0"/>
              </a:rPr>
              <a:t>，……</a:t>
            </a:r>
            <a:r>
              <a:rPr lang="en-US" altLang="zh-CN" sz="2400" dirty="0">
                <a:latin typeface="Consolas" panose="020B0609020204030204" pitchFamily="49" charset="0"/>
              </a:rPr>
              <a:t> </a:t>
            </a:r>
            <a:r>
              <a:rPr lang="zh-CN" altLang="zh-CN" sz="2400" b="1" dirty="0">
                <a:latin typeface="Consolas" panose="020B0609020204030204" pitchFamily="49" charset="0"/>
              </a:rPr>
              <a:t>：</a:t>
            </a:r>
            <a:r>
              <a:rPr lang="en-US" altLang="zh-CN" sz="2400" dirty="0">
                <a:latin typeface="Consolas" panose="020B0609020204030204" pitchFamily="49" charset="0"/>
              </a:rPr>
              <a:t>&lt;</a:t>
            </a:r>
            <a:r>
              <a:rPr lang="zh-CN" altLang="zh-CN" sz="2400" dirty="0">
                <a:latin typeface="Consolas" panose="020B0609020204030204" pitchFamily="49" charset="0"/>
              </a:rPr>
              <a:t>函数语句</a:t>
            </a:r>
            <a:r>
              <a:rPr lang="en-US" altLang="zh-CN" sz="2400" dirty="0">
                <a:latin typeface="Consolas" panose="020B0609020204030204" pitchFamily="49" charset="0"/>
              </a:rPr>
              <a:t>&gt; </a:t>
            </a:r>
            <a:endParaRPr lang="zh-CN" altLang="zh-CN" sz="2400" b="1" kern="100"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40142248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768B088-56DB-448B-BE24-B9A8541EE9BC}"/>
              </a:ext>
            </a:extLst>
          </p:cNvPr>
          <p:cNvSpPr/>
          <p:nvPr/>
        </p:nvSpPr>
        <p:spPr>
          <a:xfrm>
            <a:off x="776097" y="876300"/>
            <a:ext cx="6118983" cy="58573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dirty="0">
                <a:latin typeface="Consolas" panose="020B0609020204030204" pitchFamily="49" charset="0"/>
              </a:rPr>
              <a:t>lambda </a:t>
            </a:r>
            <a:r>
              <a:rPr lang="zh-CN" altLang="zh-CN" sz="2400" dirty="0">
                <a:latin typeface="Consolas" panose="020B0609020204030204" pitchFamily="49" charset="0"/>
              </a:rPr>
              <a:t>参数</a:t>
            </a:r>
            <a:r>
              <a:rPr lang="en-US" altLang="zh-CN" sz="2400" dirty="0">
                <a:latin typeface="Consolas" panose="020B0609020204030204" pitchFamily="49" charset="0"/>
              </a:rPr>
              <a:t>1</a:t>
            </a:r>
            <a:r>
              <a:rPr lang="zh-CN" altLang="zh-CN" sz="2400" dirty="0">
                <a:latin typeface="Consolas" panose="020B0609020204030204" pitchFamily="49" charset="0"/>
              </a:rPr>
              <a:t>，参数</a:t>
            </a:r>
            <a:r>
              <a:rPr lang="en-US" altLang="zh-CN" sz="2400" dirty="0">
                <a:latin typeface="Consolas" panose="020B0609020204030204" pitchFamily="49" charset="0"/>
              </a:rPr>
              <a:t>2</a:t>
            </a:r>
            <a:r>
              <a:rPr lang="zh-CN" altLang="zh-CN" sz="2400" dirty="0">
                <a:latin typeface="Consolas" panose="020B0609020204030204" pitchFamily="49" charset="0"/>
              </a:rPr>
              <a:t>，……</a:t>
            </a:r>
            <a:r>
              <a:rPr lang="en-US" altLang="zh-CN" sz="2400" dirty="0">
                <a:latin typeface="Consolas" panose="020B0609020204030204" pitchFamily="49" charset="0"/>
              </a:rPr>
              <a:t> </a:t>
            </a:r>
            <a:r>
              <a:rPr lang="zh-CN" altLang="zh-CN" sz="2400" b="1" dirty="0">
                <a:latin typeface="Consolas" panose="020B0609020204030204" pitchFamily="49" charset="0"/>
              </a:rPr>
              <a:t>：</a:t>
            </a:r>
            <a:r>
              <a:rPr lang="en-US" altLang="zh-CN" sz="2400" dirty="0">
                <a:latin typeface="Consolas" panose="020B0609020204030204" pitchFamily="49" charset="0"/>
              </a:rPr>
              <a:t>&lt;</a:t>
            </a:r>
            <a:r>
              <a:rPr lang="zh-CN" altLang="zh-CN" sz="2400" dirty="0">
                <a:latin typeface="Consolas" panose="020B0609020204030204" pitchFamily="49" charset="0"/>
              </a:rPr>
              <a:t>函数语句</a:t>
            </a:r>
            <a:r>
              <a:rPr lang="en-US" altLang="zh-CN" sz="2400" dirty="0">
                <a:latin typeface="Consolas" panose="020B0609020204030204" pitchFamily="49" charset="0"/>
              </a:rPr>
              <a:t>&gt; </a:t>
            </a:r>
            <a:endParaRPr lang="zh-CN" altLang="zh-CN" sz="2400" b="1" kern="100" dirty="0">
              <a:latin typeface="Consolas" panose="020B0609020204030204" pitchFamily="49" charset="0"/>
              <a:cs typeface="Times New Roman" panose="02020603050405020304" pitchFamily="18" charset="0"/>
            </a:endParaRPr>
          </a:p>
        </p:txBody>
      </p:sp>
      <p:pic>
        <p:nvPicPr>
          <p:cNvPr id="3" name="图片 2">
            <a:extLst>
              <a:ext uri="{FF2B5EF4-FFF2-40B4-BE49-F238E27FC236}">
                <a16:creationId xmlns:a16="http://schemas.microsoft.com/office/drawing/2014/main" id="{E1CE9AAF-03F1-4644-B3EB-3FAC67A459D4}"/>
              </a:ext>
            </a:extLst>
          </p:cNvPr>
          <p:cNvPicPr>
            <a:picLocks noChangeAspect="1"/>
          </p:cNvPicPr>
          <p:nvPr/>
        </p:nvPicPr>
        <p:blipFill rotWithShape="1">
          <a:blip r:embed="rId3"/>
          <a:srcRect r="27440" b="49212"/>
          <a:stretch/>
        </p:blipFill>
        <p:spPr>
          <a:xfrm>
            <a:off x="776098" y="1759433"/>
            <a:ext cx="4153712" cy="1281941"/>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ECFC83A7-6111-4A77-8B0B-573E9DA6787C}"/>
              </a:ext>
            </a:extLst>
          </p:cNvPr>
          <p:cNvPicPr>
            <a:picLocks noChangeAspect="1"/>
          </p:cNvPicPr>
          <p:nvPr/>
        </p:nvPicPr>
        <p:blipFill rotWithShape="1">
          <a:blip r:embed="rId3"/>
          <a:srcRect t="49212"/>
          <a:stretch/>
        </p:blipFill>
        <p:spPr>
          <a:xfrm>
            <a:off x="5691377" y="1759432"/>
            <a:ext cx="5724525" cy="1281941"/>
          </a:xfrm>
          <a:prstGeom prst="rect">
            <a:avLst/>
          </a:prstGeom>
          <a:ln>
            <a:solidFill>
              <a:schemeClr val="tx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C2092341-99E2-4BD2-92A5-CAC8E6B5EF1C}"/>
              </a:ext>
            </a:extLst>
          </p:cNvPr>
          <p:cNvSpPr/>
          <p:nvPr/>
        </p:nvSpPr>
        <p:spPr>
          <a:xfrm>
            <a:off x="776097" y="3409936"/>
            <a:ext cx="4233226" cy="5857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返回参数</a:t>
            </a:r>
            <a:r>
              <a:rPr lang="en-US" altLang="zh-CN" sz="2400" kern="100" dirty="0">
                <a:latin typeface="+mn-ea"/>
                <a:cs typeface="Times New Roman" panose="02020603050405020304" pitchFamily="18" charset="0"/>
              </a:rPr>
              <a:t>x</a:t>
            </a:r>
            <a:r>
              <a:rPr lang="zh-CN" altLang="en-US"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y</a:t>
            </a:r>
            <a:r>
              <a:rPr lang="zh-CN" altLang="en-US" sz="2400" kern="100" dirty="0">
                <a:latin typeface="+mn-ea"/>
                <a:cs typeface="Times New Roman" panose="02020603050405020304" pitchFamily="18" charset="0"/>
              </a:rPr>
              <a:t>的乘积</a:t>
            </a:r>
            <a:endParaRPr lang="en-US" altLang="zh-CN" sz="2400" dirty="0">
              <a:latin typeface="+mn-ea"/>
            </a:endParaRPr>
          </a:p>
        </p:txBody>
      </p:sp>
      <p:sp>
        <p:nvSpPr>
          <p:cNvPr id="12" name="矩形 11">
            <a:extLst>
              <a:ext uri="{FF2B5EF4-FFF2-40B4-BE49-F238E27FC236}">
                <a16:creationId xmlns:a16="http://schemas.microsoft.com/office/drawing/2014/main" id="{7F688310-BF6F-4403-8EFB-1A532A7E43CA}"/>
              </a:ext>
            </a:extLst>
          </p:cNvPr>
          <p:cNvSpPr/>
          <p:nvPr/>
        </p:nvSpPr>
        <p:spPr>
          <a:xfrm>
            <a:off x="5691377" y="3429000"/>
            <a:ext cx="4233226" cy="5857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返回参数</a:t>
            </a:r>
            <a:r>
              <a:rPr lang="en-US" altLang="zh-CN" sz="2400" kern="100" dirty="0">
                <a:latin typeface="+mn-ea"/>
                <a:cs typeface="Times New Roman" panose="02020603050405020304" pitchFamily="18" charset="0"/>
              </a:rPr>
              <a:t>a,</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b,</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c</a:t>
            </a:r>
            <a:r>
              <a:rPr lang="zh-CN" altLang="en-US" sz="2400" kern="100" dirty="0">
                <a:latin typeface="+mn-ea"/>
                <a:cs typeface="Times New Roman" panose="02020603050405020304" pitchFamily="18" charset="0"/>
              </a:rPr>
              <a:t>的平均值</a:t>
            </a:r>
            <a:endParaRPr lang="en-US" altLang="zh-CN" sz="2400" dirty="0">
              <a:latin typeface="+mn-ea"/>
            </a:endParaRPr>
          </a:p>
        </p:txBody>
      </p:sp>
    </p:spTree>
    <p:extLst>
      <p:ext uri="{BB962C8B-B14F-4D97-AF65-F5344CB8AC3E}">
        <p14:creationId xmlns:p14="http://schemas.microsoft.com/office/powerpoint/2010/main" val="25380210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682911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利用</a:t>
            </a:r>
            <a:r>
              <a:rPr lang="en-US" altLang="zh-CN" sz="2400" dirty="0">
                <a:latin typeface="+mn-ea"/>
                <a:cs typeface="Times New Roman" panose="02020603050405020304" pitchFamily="18" charset="0"/>
              </a:rPr>
              <a:t>lambda</a:t>
            </a:r>
            <a:r>
              <a:rPr lang="zh-CN" altLang="zh-CN" sz="2400" dirty="0">
                <a:latin typeface="+mn-ea"/>
                <a:cs typeface="Times New Roman" panose="02020603050405020304" pitchFamily="18" charset="0"/>
              </a:rPr>
              <a:t>函数输出列表中所有的负数。</a:t>
            </a:r>
            <a:endParaRPr lang="zh-CN" altLang="en-US" sz="2400" dirty="0">
              <a:latin typeface="+mn-ea"/>
            </a:endParaRPr>
          </a:p>
        </p:txBody>
      </p:sp>
      <p:sp>
        <p:nvSpPr>
          <p:cNvPr id="5" name="矩形 4">
            <a:extLst>
              <a:ext uri="{FF2B5EF4-FFF2-40B4-BE49-F238E27FC236}">
                <a16:creationId xmlns:a16="http://schemas.microsoft.com/office/drawing/2014/main" id="{7D72EAE9-D950-4FFC-AE77-72130F667417}"/>
              </a:ext>
            </a:extLst>
          </p:cNvPr>
          <p:cNvSpPr/>
          <p:nvPr/>
        </p:nvSpPr>
        <p:spPr>
          <a:xfrm>
            <a:off x="1397362" y="1630114"/>
            <a:ext cx="6136499"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f = </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a:t>
            </a:r>
          </a:p>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(f,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sp>
        <p:nvSpPr>
          <p:cNvPr id="7" name="矩形 6">
            <a:extLst>
              <a:ext uri="{FF2B5EF4-FFF2-40B4-BE49-F238E27FC236}">
                <a16:creationId xmlns:a16="http://schemas.microsoft.com/office/drawing/2014/main" id="{DE124035-81E9-45BF-A82A-DC615507C5B3}"/>
              </a:ext>
            </a:extLst>
          </p:cNvPr>
          <p:cNvSpPr/>
          <p:nvPr/>
        </p:nvSpPr>
        <p:spPr>
          <a:xfrm>
            <a:off x="674376" y="4006591"/>
            <a:ext cx="11272459" cy="2243050"/>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这里的</a:t>
            </a:r>
            <a:r>
              <a:rPr lang="en-US" altLang="zh-CN" sz="2400" kern="100" dirty="0">
                <a:latin typeface="+mn-ea"/>
                <a:cs typeface="Times New Roman" panose="02020603050405020304" pitchFamily="18" charset="0"/>
              </a:rPr>
              <a:t>filter</a:t>
            </a:r>
            <a:r>
              <a:rPr lang="zh-CN" altLang="zh-CN" sz="2400" kern="100" dirty="0">
                <a:latin typeface="+mn-ea"/>
                <a:cs typeface="Times New Roman" panose="02020603050405020304" pitchFamily="18" charset="0"/>
              </a:rPr>
              <a:t>（）函数用于过滤序列，过滤掉不符合条件的元素，返回由符合条件元素组成的新列表。</a:t>
            </a:r>
            <a:r>
              <a:rPr lang="en-US" altLang="zh-CN" sz="2400" kern="100" dirty="0">
                <a:latin typeface="+mn-ea"/>
                <a:cs typeface="Times New Roman" panose="02020603050405020304" pitchFamily="18" charset="0"/>
              </a:rPr>
              <a:t>filter</a:t>
            </a:r>
            <a:r>
              <a:rPr lang="zh-CN" altLang="zh-CN" sz="2400" kern="100" dirty="0">
                <a:latin typeface="+mn-ea"/>
                <a:cs typeface="Times New Roman" panose="02020603050405020304" pitchFamily="18" charset="0"/>
              </a:rPr>
              <a:t>（）接收两个参数，第一个为</a:t>
            </a:r>
            <a:r>
              <a:rPr lang="zh-CN" altLang="zh-CN" sz="2400" kern="100" dirty="0">
                <a:solidFill>
                  <a:srgbClr val="FF0000"/>
                </a:solidFill>
                <a:latin typeface="+mn-ea"/>
                <a:cs typeface="Times New Roman" panose="02020603050405020304" pitchFamily="18" charset="0"/>
              </a:rPr>
              <a:t>函数</a:t>
            </a:r>
            <a:r>
              <a:rPr lang="zh-CN" altLang="zh-CN" sz="2400" kern="100" dirty="0">
                <a:latin typeface="+mn-ea"/>
                <a:cs typeface="Times New Roman" panose="02020603050405020304" pitchFamily="18" charset="0"/>
              </a:rPr>
              <a:t>，第二个为</a:t>
            </a:r>
            <a:r>
              <a:rPr lang="zh-CN" altLang="zh-CN" sz="2400" kern="100" dirty="0">
                <a:solidFill>
                  <a:srgbClr val="FF0000"/>
                </a:solidFill>
                <a:latin typeface="+mn-ea"/>
                <a:cs typeface="Times New Roman" panose="02020603050405020304" pitchFamily="18" charset="0"/>
              </a:rPr>
              <a:t>序列</a:t>
            </a:r>
            <a:r>
              <a:rPr lang="zh-CN" altLang="zh-CN" sz="2400" kern="100" dirty="0">
                <a:latin typeface="+mn-ea"/>
                <a:cs typeface="Times New Roman" panose="02020603050405020304" pitchFamily="18" charset="0"/>
              </a:rPr>
              <a:t>，序列的每个元素作为参数传递给函数进行判断，然后返回</a:t>
            </a:r>
            <a:r>
              <a:rPr lang="en-US" altLang="zh-CN" sz="2400" kern="100" dirty="0">
                <a:latin typeface="+mn-ea"/>
                <a:cs typeface="Times New Roman" panose="02020603050405020304" pitchFamily="18" charset="0"/>
              </a:rPr>
              <a:t>True</a:t>
            </a:r>
            <a:r>
              <a:rPr lang="zh-CN" altLang="zh-CN" sz="2400" kern="100" dirty="0">
                <a:latin typeface="+mn-ea"/>
                <a:cs typeface="Times New Roman" panose="02020603050405020304" pitchFamily="18" charset="0"/>
              </a:rPr>
              <a:t>或</a:t>
            </a:r>
            <a:r>
              <a:rPr lang="en-US" altLang="zh-CN" sz="2400" kern="100" dirty="0">
                <a:latin typeface="+mn-ea"/>
                <a:cs typeface="Times New Roman" panose="02020603050405020304" pitchFamily="18" charset="0"/>
              </a:rPr>
              <a:t>False</a:t>
            </a:r>
            <a:r>
              <a:rPr lang="zh-CN" altLang="zh-CN" sz="2400" kern="100" dirty="0">
                <a:latin typeface="+mn-ea"/>
                <a:cs typeface="Times New Roman" panose="02020603050405020304" pitchFamily="18" charset="0"/>
              </a:rPr>
              <a:t>，最后将返回</a:t>
            </a:r>
            <a:r>
              <a:rPr lang="en-US" altLang="zh-CN" sz="2400" kern="100" dirty="0">
                <a:latin typeface="+mn-ea"/>
                <a:cs typeface="Times New Roman" panose="02020603050405020304" pitchFamily="18" charset="0"/>
              </a:rPr>
              <a:t>True</a:t>
            </a:r>
            <a:r>
              <a:rPr lang="zh-CN" altLang="zh-CN" sz="2400" kern="100" dirty="0">
                <a:latin typeface="+mn-ea"/>
                <a:cs typeface="Times New Roman" panose="02020603050405020304" pitchFamily="18" charset="0"/>
              </a:rPr>
              <a:t>的元素放到新列表中。</a:t>
            </a:r>
          </a:p>
        </p:txBody>
      </p:sp>
    </p:spTree>
    <p:extLst>
      <p:ext uri="{BB962C8B-B14F-4D97-AF65-F5344CB8AC3E}">
        <p14:creationId xmlns:p14="http://schemas.microsoft.com/office/powerpoint/2010/main" val="13964127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EB4B692-DE41-4197-8789-57A6DB7C7CAF}"/>
              </a:ext>
            </a:extLst>
          </p:cNvPr>
          <p:cNvGrpSpPr/>
          <p:nvPr/>
        </p:nvGrpSpPr>
        <p:grpSpPr>
          <a:xfrm>
            <a:off x="1397362" y="2773017"/>
            <a:ext cx="7238914" cy="3146647"/>
            <a:chOff x="1397362" y="2773017"/>
            <a:chExt cx="7238914" cy="3146647"/>
          </a:xfrm>
        </p:grpSpPr>
        <p:sp>
          <p:nvSpPr>
            <p:cNvPr id="15" name="矩形 14">
              <a:extLst>
                <a:ext uri="{FF2B5EF4-FFF2-40B4-BE49-F238E27FC236}">
                  <a16:creationId xmlns:a16="http://schemas.microsoft.com/office/drawing/2014/main" id="{FFDDEA17-1598-4067-9F09-9BDC254ED806}"/>
                </a:ext>
              </a:extLst>
            </p:cNvPr>
            <p:cNvSpPr/>
            <p:nvPr/>
          </p:nvSpPr>
          <p:spPr>
            <a:xfrm>
              <a:off x="1397362" y="4224648"/>
              <a:ext cx="6421421" cy="16950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sp>
          <p:nvSpPr>
            <p:cNvPr id="9" name="文本框 8">
              <a:extLst>
                <a:ext uri="{FF2B5EF4-FFF2-40B4-BE49-F238E27FC236}">
                  <a16:creationId xmlns:a16="http://schemas.microsoft.com/office/drawing/2014/main" id="{E4459BBB-D668-4985-BD77-B71453274506}"/>
                </a:ext>
              </a:extLst>
            </p:cNvPr>
            <p:cNvSpPr txBox="1"/>
            <p:nvPr/>
          </p:nvSpPr>
          <p:spPr>
            <a:xfrm>
              <a:off x="8109502" y="3135178"/>
              <a:ext cx="526774" cy="1200329"/>
            </a:xfrm>
            <a:prstGeom prst="rect">
              <a:avLst/>
            </a:prstGeom>
            <a:noFill/>
          </p:spPr>
          <p:txBody>
            <a:bodyPr wrap="square" rtlCol="0">
              <a:spAutoFit/>
            </a:bodyPr>
            <a:lstStyle/>
            <a:p>
              <a:r>
                <a:rPr lang="zh-CN" altLang="en-US" sz="2400" dirty="0">
                  <a:latin typeface="+mn-ea"/>
                </a:rPr>
                <a:t>简</a:t>
              </a:r>
              <a:endParaRPr lang="en-US" altLang="zh-CN" sz="2400" dirty="0">
                <a:latin typeface="+mn-ea"/>
              </a:endParaRPr>
            </a:p>
            <a:p>
              <a:r>
                <a:rPr lang="zh-CN" altLang="en-US" sz="2400" dirty="0">
                  <a:latin typeface="+mn-ea"/>
                </a:rPr>
                <a:t>化</a:t>
              </a:r>
              <a:endParaRPr lang="en-US" altLang="zh-CN" sz="2400" dirty="0">
                <a:latin typeface="+mn-ea"/>
              </a:endParaRPr>
            </a:p>
            <a:p>
              <a:r>
                <a:rPr lang="zh-CN" altLang="en-US" sz="2400" dirty="0">
                  <a:latin typeface="+mn-ea"/>
                </a:rPr>
                <a:t>为</a:t>
              </a:r>
            </a:p>
          </p:txBody>
        </p:sp>
        <p:cxnSp>
          <p:nvCxnSpPr>
            <p:cNvPr id="14" name="直接连接符 13">
              <a:extLst>
                <a:ext uri="{FF2B5EF4-FFF2-40B4-BE49-F238E27FC236}">
                  <a16:creationId xmlns:a16="http://schemas.microsoft.com/office/drawing/2014/main" id="{DAF48771-786C-473A-BAFE-A722F9D2A08A}"/>
                </a:ext>
              </a:extLst>
            </p:cNvPr>
            <p:cNvCxnSpPr>
              <a:cxnSpLocks/>
            </p:cNvCxnSpPr>
            <p:nvPr/>
          </p:nvCxnSpPr>
          <p:spPr>
            <a:xfrm>
              <a:off x="7533861" y="2784438"/>
              <a:ext cx="1102415" cy="8457"/>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直接连接符 17">
              <a:extLst>
                <a:ext uri="{FF2B5EF4-FFF2-40B4-BE49-F238E27FC236}">
                  <a16:creationId xmlns:a16="http://schemas.microsoft.com/office/drawing/2014/main" id="{763ABD8E-FF05-479E-B1EA-A3404C88B0C8}"/>
                </a:ext>
              </a:extLst>
            </p:cNvPr>
            <p:cNvCxnSpPr/>
            <p:nvPr/>
          </p:nvCxnSpPr>
          <p:spPr>
            <a:xfrm>
              <a:off x="8636276" y="2773017"/>
              <a:ext cx="0" cy="2230618"/>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EFE01371-7A1C-40E2-A34F-5742E6379028}"/>
                </a:ext>
              </a:extLst>
            </p:cNvPr>
            <p:cNvCxnSpPr/>
            <p:nvPr/>
          </p:nvCxnSpPr>
          <p:spPr>
            <a:xfrm flipH="1">
              <a:off x="7818783" y="4989443"/>
              <a:ext cx="817493" cy="0"/>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grpSp>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682911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利用</a:t>
            </a:r>
            <a:r>
              <a:rPr lang="en-US" altLang="zh-CN" sz="2400" dirty="0">
                <a:latin typeface="+mn-ea"/>
                <a:cs typeface="Times New Roman" panose="02020603050405020304" pitchFamily="18" charset="0"/>
              </a:rPr>
              <a:t>lambda</a:t>
            </a:r>
            <a:r>
              <a:rPr lang="zh-CN" altLang="zh-CN" sz="2400" dirty="0">
                <a:latin typeface="+mn-ea"/>
                <a:cs typeface="Times New Roman" panose="02020603050405020304" pitchFamily="18" charset="0"/>
              </a:rPr>
              <a:t>函数输出列表中所有的负数。</a:t>
            </a:r>
            <a:endParaRPr lang="zh-CN" altLang="en-US" sz="2400" dirty="0">
              <a:latin typeface="+mn-ea"/>
            </a:endParaRPr>
          </a:p>
        </p:txBody>
      </p:sp>
      <p:sp>
        <p:nvSpPr>
          <p:cNvPr id="16" name="矩形 15">
            <a:extLst>
              <a:ext uri="{FF2B5EF4-FFF2-40B4-BE49-F238E27FC236}">
                <a16:creationId xmlns:a16="http://schemas.microsoft.com/office/drawing/2014/main" id="{FEC2A7B3-6D1F-457D-B62D-8CD6F9125F83}"/>
              </a:ext>
            </a:extLst>
          </p:cNvPr>
          <p:cNvSpPr/>
          <p:nvPr/>
        </p:nvSpPr>
        <p:spPr>
          <a:xfrm>
            <a:off x="1397362" y="1630114"/>
            <a:ext cx="6136499"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f = </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a:t>
            </a:r>
          </a:p>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(f,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grpSp>
        <p:nvGrpSpPr>
          <p:cNvPr id="5" name="组合 4">
            <a:extLst>
              <a:ext uri="{FF2B5EF4-FFF2-40B4-BE49-F238E27FC236}">
                <a16:creationId xmlns:a16="http://schemas.microsoft.com/office/drawing/2014/main" id="{A37A1DCB-898D-43C8-8D56-6B6DAB7E7256}"/>
              </a:ext>
            </a:extLst>
          </p:cNvPr>
          <p:cNvGrpSpPr/>
          <p:nvPr/>
        </p:nvGrpSpPr>
        <p:grpSpPr>
          <a:xfrm>
            <a:off x="1206222" y="1745521"/>
            <a:ext cx="5214456" cy="3629452"/>
            <a:chOff x="1206222" y="1745521"/>
            <a:chExt cx="5214456" cy="3629452"/>
          </a:xfrm>
        </p:grpSpPr>
        <p:sp>
          <p:nvSpPr>
            <p:cNvPr id="19" name="矩形 18">
              <a:extLst>
                <a:ext uri="{FF2B5EF4-FFF2-40B4-BE49-F238E27FC236}">
                  <a16:creationId xmlns:a16="http://schemas.microsoft.com/office/drawing/2014/main" id="{CD85082D-3D21-46D3-8623-60E993896781}"/>
                </a:ext>
              </a:extLst>
            </p:cNvPr>
            <p:cNvSpPr/>
            <p:nvPr/>
          </p:nvSpPr>
          <p:spPr>
            <a:xfrm>
              <a:off x="1206222" y="1745521"/>
              <a:ext cx="3813040"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D40727A-EC66-43F9-AE3A-69EED09731EC}"/>
                </a:ext>
              </a:extLst>
            </p:cNvPr>
            <p:cNvSpPr/>
            <p:nvPr/>
          </p:nvSpPr>
          <p:spPr>
            <a:xfrm>
              <a:off x="4164495" y="4870917"/>
              <a:ext cx="2256183"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6554580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x:x[1]%10))  </a:t>
            </a:r>
          </a:p>
        </p:txBody>
      </p:sp>
      <p:sp>
        <p:nvSpPr>
          <p:cNvPr id="17" name="矩形 16">
            <a:extLst>
              <a:ext uri="{FF2B5EF4-FFF2-40B4-BE49-F238E27FC236}">
                <a16:creationId xmlns:a16="http://schemas.microsoft.com/office/drawing/2014/main" id="{7950CCB7-4F66-4C5A-8243-CAF6F710A6C2}"/>
              </a:ext>
            </a:extLst>
          </p:cNvPr>
          <p:cNvSpPr/>
          <p:nvPr/>
        </p:nvSpPr>
        <p:spPr>
          <a:xfrm>
            <a:off x="170319" y="2202021"/>
            <a:ext cx="4670037"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4098279" y="4605138"/>
            <a:ext cx="685315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按键排序，输出键值对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113291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  </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x:x[1]%10))  </a:t>
            </a:r>
          </a:p>
        </p:txBody>
      </p:sp>
      <p:sp>
        <p:nvSpPr>
          <p:cNvPr id="17" name="矩形 16">
            <a:extLst>
              <a:ext uri="{FF2B5EF4-FFF2-40B4-BE49-F238E27FC236}">
                <a16:creationId xmlns:a16="http://schemas.microsoft.com/office/drawing/2014/main" id="{7950CCB7-4F66-4C5A-8243-CAF6F710A6C2}"/>
              </a:ext>
            </a:extLst>
          </p:cNvPr>
          <p:cNvSpPr/>
          <p:nvPr/>
        </p:nvSpPr>
        <p:spPr>
          <a:xfrm>
            <a:off x="170319" y="2708917"/>
            <a:ext cx="5925681"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896366" y="4544688"/>
            <a:ext cx="1093119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按键排序，输出键值对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34),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28),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30),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 33)]</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50788375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  </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x:x[1]%10))  </a:t>
            </a:r>
          </a:p>
        </p:txBody>
      </p:sp>
      <p:sp>
        <p:nvSpPr>
          <p:cNvPr id="17" name="矩形 16">
            <a:extLst>
              <a:ext uri="{FF2B5EF4-FFF2-40B4-BE49-F238E27FC236}">
                <a16:creationId xmlns:a16="http://schemas.microsoft.com/office/drawing/2014/main" id="{7950CCB7-4F66-4C5A-8243-CAF6F710A6C2}"/>
              </a:ext>
            </a:extLst>
          </p:cNvPr>
          <p:cNvSpPr/>
          <p:nvPr/>
        </p:nvSpPr>
        <p:spPr>
          <a:xfrm>
            <a:off x="170319" y="3245623"/>
            <a:ext cx="9281794"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896366" y="4544688"/>
            <a:ext cx="1093119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按值排序，输出键值对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28),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30),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 33),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34)]</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15758569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  </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a:t>
            </a:r>
            <a:r>
              <a:rPr lang="zh-CN" altLang="en-US" sz="2400" b="1" dirty="0">
                <a:solidFill>
                  <a:srgbClr val="FF0000"/>
                </a:solidFill>
                <a:latin typeface="Consolas" panose="020B0609020204030204" pitchFamily="49" charset="0"/>
              </a:rPr>
              <a:t>x[1]%10</a:t>
            </a:r>
            <a:r>
              <a:rPr lang="zh-CN" altLang="en-US" sz="2400" dirty="0">
                <a:latin typeface="Consolas" panose="020B0609020204030204" pitchFamily="49" charset="0"/>
              </a:rPr>
              <a:t>))  </a:t>
            </a:r>
          </a:p>
        </p:txBody>
      </p:sp>
      <p:sp>
        <p:nvSpPr>
          <p:cNvPr id="17" name="矩形 16">
            <a:extLst>
              <a:ext uri="{FF2B5EF4-FFF2-40B4-BE49-F238E27FC236}">
                <a16:creationId xmlns:a16="http://schemas.microsoft.com/office/drawing/2014/main" id="{7950CCB7-4F66-4C5A-8243-CAF6F710A6C2}"/>
              </a:ext>
            </a:extLst>
          </p:cNvPr>
          <p:cNvSpPr/>
          <p:nvPr/>
        </p:nvSpPr>
        <p:spPr>
          <a:xfrm>
            <a:off x="314335" y="3822500"/>
            <a:ext cx="9666005"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896366" y="4544688"/>
            <a:ext cx="1093119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猜猜这是按什么排序</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30),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 33),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34),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28)]</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360238612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135054"/>
          </a:xfrm>
          <a:prstGeom prst="rect">
            <a:avLst/>
          </a:prstGeom>
        </p:spPr>
        <p:txBody>
          <a:bodyPr wrap="square">
            <a:spAutoFit/>
          </a:bodyPr>
          <a:lstStyle/>
          <a:p>
            <a:pPr>
              <a:lnSpc>
                <a:spcPct val="150000"/>
              </a:lnSpc>
            </a:pPr>
            <a:r>
              <a:rPr lang="en-US" altLang="zh-CN" sz="2400" dirty="0">
                <a:latin typeface="+mn-ea"/>
              </a:rPr>
              <a:t>sorted</a:t>
            </a:r>
            <a:r>
              <a:rPr lang="zh-CN" altLang="zh-CN" sz="2400" dirty="0">
                <a:latin typeface="+mn-ea"/>
              </a:rPr>
              <a:t>函数中有一个默认值参数</a:t>
            </a:r>
            <a:r>
              <a:rPr lang="en-US" altLang="zh-CN" sz="2400" dirty="0">
                <a:latin typeface="+mn-ea"/>
              </a:rPr>
              <a:t>key</a:t>
            </a:r>
            <a:r>
              <a:rPr lang="zh-CN" altLang="zh-CN" sz="2400" dirty="0">
                <a:latin typeface="+mn-ea"/>
              </a:rPr>
              <a:t>，</a:t>
            </a:r>
            <a:r>
              <a:rPr lang="en-US" altLang="zh-CN" sz="2400" dirty="0">
                <a:latin typeface="+mn-ea"/>
              </a:rPr>
              <a:t>key</a:t>
            </a:r>
            <a:r>
              <a:rPr lang="zh-CN" altLang="zh-CN" sz="2400" dirty="0">
                <a:latin typeface="+mn-ea"/>
              </a:rPr>
              <a:t>可以在排序时指定用迭代对象元素的某个属性或函数作为排序关键字，再来看两个例子。</a:t>
            </a:r>
            <a:endParaRPr lang="zh-CN" altLang="en-US" sz="2400" dirty="0">
              <a:latin typeface="+mn-ea"/>
            </a:endParaRPr>
          </a:p>
        </p:txBody>
      </p:sp>
      <p:sp>
        <p:nvSpPr>
          <p:cNvPr id="6" name="矩形 5">
            <a:extLst>
              <a:ext uri="{FF2B5EF4-FFF2-40B4-BE49-F238E27FC236}">
                <a16:creationId xmlns:a16="http://schemas.microsoft.com/office/drawing/2014/main" id="{F75B1FDE-E897-45A6-B3B0-FBD13695935B}"/>
              </a:ext>
            </a:extLst>
          </p:cNvPr>
          <p:cNvSpPr/>
          <p:nvPr/>
        </p:nvSpPr>
        <p:spPr>
          <a:xfrm>
            <a:off x="599222" y="1992220"/>
            <a:ext cx="11268100" cy="4463722"/>
          </a:xfrm>
          <a:prstGeom prst="rect">
            <a:avLst/>
          </a:prstGeom>
        </p:spPr>
        <p:txBody>
          <a:bodyPr wrap="square">
            <a:spAutoFit/>
          </a:bodyPr>
          <a:lstStyle/>
          <a:p>
            <a:pPr marL="457200" lvl="0" indent="-457200" algn="just">
              <a:lnSpc>
                <a:spcPct val="150000"/>
              </a:lnSpc>
              <a:spcAft>
                <a:spcPts val="0"/>
              </a:spcAft>
              <a:buFont typeface="+mj-lt"/>
              <a:buAutoNum type="arabicPeriod"/>
            </a:pPr>
            <a:r>
              <a:rPr lang="zh-CN" altLang="zh-CN" sz="2400" kern="100" dirty="0">
                <a:latin typeface="Consolas" panose="020B0609020204030204" pitchFamily="49" charset="0"/>
                <a:cs typeface="Times New Roman" panose="02020603050405020304" pitchFamily="18" charset="0"/>
              </a:rPr>
              <a:t>有列表 “</a:t>
            </a:r>
            <a:r>
              <a:rPr lang="en-US" altLang="zh-CN" sz="2400" kern="100" dirty="0">
                <a:latin typeface="Consolas" panose="020B0609020204030204" pitchFamily="49" charset="0"/>
                <a:cs typeface="Times New Roman" panose="02020603050405020304" pitchFamily="18" charset="0"/>
              </a:rPr>
              <a:t>list = [-2,7,-3,2,9,-1,0,4]</a:t>
            </a:r>
            <a:r>
              <a:rPr lang="zh-CN" altLang="zh-CN" sz="2400" kern="100" dirty="0">
                <a:latin typeface="Consolas" panose="020B0609020204030204" pitchFamily="49" charset="0"/>
                <a:cs typeface="Times New Roman" panose="02020603050405020304" pitchFamily="18" charset="0"/>
              </a:rPr>
              <a:t>“，需要按照列表中</a:t>
            </a:r>
            <a:r>
              <a:rPr lang="zh-CN" altLang="zh-CN" sz="2400" kern="100" dirty="0">
                <a:solidFill>
                  <a:srgbClr val="00B050"/>
                </a:solidFill>
                <a:latin typeface="Consolas" panose="020B0609020204030204" pitchFamily="49" charset="0"/>
                <a:cs typeface="Times New Roman" panose="02020603050405020304" pitchFamily="18" charset="0"/>
              </a:rPr>
              <a:t>每个元素的平方值</a:t>
            </a:r>
            <a:r>
              <a:rPr lang="zh-CN" altLang="zh-CN" sz="2400" kern="100" dirty="0">
                <a:latin typeface="Consolas" panose="020B0609020204030204" pitchFamily="49" charset="0"/>
                <a:cs typeface="Times New Roman" panose="02020603050405020304" pitchFamily="18" charset="0"/>
              </a:rPr>
              <a:t>排序，可以写语句：</a:t>
            </a:r>
          </a:p>
          <a:p>
            <a:pPr indent="266700" algn="just">
              <a:lnSpc>
                <a:spcPct val="150000"/>
              </a:lnSpc>
              <a:spcAft>
                <a:spcPts val="0"/>
              </a:spcAft>
            </a:pP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print(sorted(list, key = lambda </a:t>
            </a:r>
            <a:r>
              <a:rPr lang="en-US" altLang="zh-CN" sz="2400" kern="100" dirty="0" err="1">
                <a:solidFill>
                  <a:schemeClr val="accent6">
                    <a:lumMod val="75000"/>
                  </a:schemeClr>
                </a:solidFill>
                <a:latin typeface="Consolas" panose="020B0609020204030204" pitchFamily="49" charset="0"/>
                <a:cs typeface="Times New Roman" panose="02020603050405020304" pitchFamily="18" charset="0"/>
              </a:rPr>
              <a:t>x:x</a:t>
            </a: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*x))  </a:t>
            </a:r>
            <a:endParaRPr lang="zh-CN" altLang="zh-CN" sz="2400" kern="100" dirty="0">
              <a:solidFill>
                <a:schemeClr val="accent6">
                  <a:lumMod val="75000"/>
                </a:schemeClr>
              </a:solidFill>
              <a:latin typeface="Consolas" panose="020B0609020204030204" pitchFamily="49" charset="0"/>
              <a:cs typeface="Times New Roman" panose="02020603050405020304" pitchFamily="18" charset="0"/>
            </a:endParaRPr>
          </a:p>
          <a:p>
            <a:pPr indent="266700" algn="just">
              <a:lnSpc>
                <a:spcPct val="150000"/>
              </a:lnSpc>
              <a:spcAft>
                <a:spcPts val="0"/>
              </a:spcAft>
            </a:pPr>
            <a:r>
              <a:rPr lang="zh-CN" altLang="zh-CN" sz="2400" kern="100" dirty="0">
                <a:latin typeface="Consolas" panose="020B0609020204030204" pitchFamily="49" charset="0"/>
                <a:cs typeface="Times New Roman" panose="02020603050405020304" pitchFamily="18" charset="0"/>
              </a:rPr>
              <a:t>程序运行结果为：</a:t>
            </a:r>
            <a:r>
              <a:rPr lang="en-US" altLang="zh-CN" sz="2400" kern="100" dirty="0">
                <a:solidFill>
                  <a:srgbClr val="3333FF"/>
                </a:solidFill>
                <a:latin typeface="Consolas" panose="020B0609020204030204" pitchFamily="49" charset="0"/>
                <a:cs typeface="Times New Roman" panose="02020603050405020304" pitchFamily="18" charset="0"/>
              </a:rPr>
              <a:t>[0, -1, -2, 2, -3, 4, 7, 9]</a:t>
            </a:r>
            <a:r>
              <a:rPr lang="zh-CN" altLang="zh-CN" sz="2400" kern="100" dirty="0">
                <a:latin typeface="Consolas" panose="020B0609020204030204" pitchFamily="49" charset="0"/>
                <a:cs typeface="Times New Roman" panose="02020603050405020304" pitchFamily="18" charset="0"/>
              </a:rPr>
              <a:t>。</a:t>
            </a:r>
          </a:p>
          <a:p>
            <a:pPr marL="457200" lvl="0" indent="-457200" algn="just">
              <a:lnSpc>
                <a:spcPct val="150000"/>
              </a:lnSpc>
              <a:spcAft>
                <a:spcPts val="0"/>
              </a:spcAft>
              <a:buFont typeface="+mj-lt"/>
              <a:buAutoNum type="arabicPeriod" startAt="2"/>
            </a:pPr>
            <a:r>
              <a:rPr lang="zh-CN" altLang="zh-CN" sz="2400" kern="100" dirty="0">
                <a:latin typeface="Consolas" panose="020B0609020204030204" pitchFamily="49" charset="0"/>
                <a:cs typeface="Times New Roman" panose="02020603050405020304" pitchFamily="18" charset="0"/>
              </a:rPr>
              <a:t>有列表 “</a:t>
            </a:r>
            <a:r>
              <a:rPr lang="en-US" altLang="zh-CN" sz="2400" kern="100" dirty="0">
                <a:latin typeface="Consolas" panose="020B0609020204030204" pitchFamily="49" charset="0"/>
                <a:cs typeface="Times New Roman" panose="02020603050405020304" pitchFamily="18" charset="0"/>
              </a:rPr>
              <a:t>list = ["their", "are", "this", "they", "is"] </a:t>
            </a:r>
            <a:r>
              <a:rPr lang="zh-CN" altLang="zh-CN" sz="2400" kern="100" dirty="0">
                <a:latin typeface="Consolas" panose="020B0609020204030204" pitchFamily="49" charset="0"/>
                <a:cs typeface="Times New Roman" panose="02020603050405020304" pitchFamily="18" charset="0"/>
              </a:rPr>
              <a:t>“，需要按照列表中</a:t>
            </a:r>
            <a:r>
              <a:rPr lang="zh-CN" altLang="zh-CN" sz="2400" kern="100" dirty="0">
                <a:solidFill>
                  <a:srgbClr val="00B050"/>
                </a:solidFill>
                <a:latin typeface="Consolas" panose="020B0609020204030204" pitchFamily="49" charset="0"/>
                <a:cs typeface="Times New Roman" panose="02020603050405020304" pitchFamily="18" charset="0"/>
              </a:rPr>
              <a:t>每个元素的长度值</a:t>
            </a:r>
            <a:r>
              <a:rPr lang="zh-CN" altLang="zh-CN" sz="2400" kern="100" dirty="0">
                <a:latin typeface="Consolas" panose="020B0609020204030204" pitchFamily="49" charset="0"/>
                <a:cs typeface="Times New Roman" panose="02020603050405020304" pitchFamily="18" charset="0"/>
              </a:rPr>
              <a:t>排序，可以写语句：</a:t>
            </a:r>
          </a:p>
          <a:p>
            <a:pPr indent="266700" algn="just">
              <a:lnSpc>
                <a:spcPct val="150000"/>
              </a:lnSpc>
              <a:spcAft>
                <a:spcPts val="0"/>
              </a:spcAft>
            </a:pP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print(sorted(list, key = lambda </a:t>
            </a:r>
            <a:r>
              <a:rPr lang="en-US" altLang="zh-CN" sz="2400" kern="100" dirty="0" err="1">
                <a:solidFill>
                  <a:schemeClr val="accent6">
                    <a:lumMod val="75000"/>
                  </a:schemeClr>
                </a:solidFill>
                <a:latin typeface="Consolas" panose="020B0609020204030204" pitchFamily="49" charset="0"/>
                <a:cs typeface="Times New Roman" panose="02020603050405020304" pitchFamily="18" charset="0"/>
              </a:rPr>
              <a:t>x:len</a:t>
            </a: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(x)))  </a:t>
            </a:r>
            <a:endParaRPr lang="zh-CN" altLang="zh-CN" sz="2400" kern="100" dirty="0">
              <a:solidFill>
                <a:schemeClr val="accent6">
                  <a:lumMod val="75000"/>
                </a:schemeClr>
              </a:solidFill>
              <a:latin typeface="Consolas" panose="020B0609020204030204" pitchFamily="49" charset="0"/>
              <a:cs typeface="Times New Roman" panose="02020603050405020304" pitchFamily="18" charset="0"/>
            </a:endParaRPr>
          </a:p>
          <a:p>
            <a:pPr indent="266700" algn="just">
              <a:lnSpc>
                <a:spcPct val="150000"/>
              </a:lnSpc>
              <a:spcAft>
                <a:spcPts val="0"/>
              </a:spcAft>
            </a:pPr>
            <a:r>
              <a:rPr lang="zh-CN" altLang="zh-CN" sz="2400" kern="100" dirty="0">
                <a:latin typeface="Consolas" panose="020B0609020204030204" pitchFamily="49" charset="0"/>
                <a:cs typeface="Times New Roman" panose="02020603050405020304" pitchFamily="18" charset="0"/>
              </a:rPr>
              <a:t>程序运行结果为：</a:t>
            </a:r>
            <a:r>
              <a:rPr lang="en-US" altLang="zh-CN" sz="2400" kern="100" dirty="0">
                <a:solidFill>
                  <a:srgbClr val="3333FF"/>
                </a:solidFill>
                <a:latin typeface="Consolas" panose="020B0609020204030204" pitchFamily="49" charset="0"/>
                <a:cs typeface="Times New Roman" panose="02020603050405020304" pitchFamily="18" charset="0"/>
              </a:rPr>
              <a:t>['is', 'are', 'this', 'they', 'their']</a:t>
            </a:r>
            <a:r>
              <a:rPr lang="zh-CN" altLang="zh-CN" sz="2400" kern="100" dirty="0">
                <a:latin typeface="Consolas" panose="020B0609020204030204" pitchFamily="49" charset="0"/>
                <a:cs typeface="Times New Roman" panose="02020603050405020304" pitchFamily="18" charset="0"/>
              </a:rPr>
              <a:t>。</a:t>
            </a:r>
          </a:p>
        </p:txBody>
      </p:sp>
    </p:spTree>
    <p:extLst>
      <p:ext uri="{BB962C8B-B14F-4D97-AF65-F5344CB8AC3E}">
        <p14:creationId xmlns:p14="http://schemas.microsoft.com/office/powerpoint/2010/main" val="76426661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函数的使用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5403784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877985"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变量的作用域</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6480806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3104824"/>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latin typeface="+mn-ea"/>
              </a:rPr>
              <a:t>一个程序的所有变量并不是在任何位置都可以访问的。访问权限决定于这个变量是在哪里赋值的。</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每个变量都有自己的作用域（命名空间），变量的作用域决定了在某些代码段内使用该变量是合法的，在某些代码段内使用该变量是非法的。</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两种最基本的变量作用域是“全局变量”和“局部变量”。</a:t>
            </a:r>
          </a:p>
        </p:txBody>
      </p:sp>
    </p:spTree>
    <p:extLst>
      <p:ext uri="{BB962C8B-B14F-4D97-AF65-F5344CB8AC3E}">
        <p14:creationId xmlns:p14="http://schemas.microsoft.com/office/powerpoint/2010/main" val="2226779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out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out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局部变量</a:t>
            </a:r>
            <a:endParaRPr lang="zh-CN" altLang="zh-CN" sz="2400" b="1" dirty="0">
              <a:latin typeface="+mn-ea"/>
            </a:endParaRPr>
          </a:p>
        </p:txBody>
      </p:sp>
      <p:pic>
        <p:nvPicPr>
          <p:cNvPr id="3" name="图片 2">
            <a:extLst>
              <a:ext uri="{FF2B5EF4-FFF2-40B4-BE49-F238E27FC236}">
                <a16:creationId xmlns:a16="http://schemas.microsoft.com/office/drawing/2014/main" id="{5A2B97B7-DBBD-4C63-952C-4E4371D6003D}"/>
              </a:ext>
            </a:extLst>
          </p:cNvPr>
          <p:cNvPicPr>
            <a:picLocks noChangeAspect="1"/>
          </p:cNvPicPr>
          <p:nvPr/>
        </p:nvPicPr>
        <p:blipFill>
          <a:blip r:embed="rId3"/>
          <a:stretch>
            <a:fillRect/>
          </a:stretch>
        </p:blipFill>
        <p:spPr>
          <a:xfrm>
            <a:off x="674376" y="1571320"/>
            <a:ext cx="7962900" cy="4495800"/>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7902779" y="486819"/>
            <a:ext cx="3690000" cy="36742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zh-CN" altLang="zh-CN" sz="2400" dirty="0">
                <a:latin typeface="+mn-ea"/>
                <a:cs typeface="Times New Roman" panose="02020603050405020304" pitchFamily="18" charset="0"/>
              </a:rPr>
              <a:t>变量</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是局部变量，它的作用域在函数</a:t>
            </a:r>
            <a:r>
              <a:rPr lang="en-US" altLang="zh-CN" sz="2400" dirty="0">
                <a:latin typeface="+mn-ea"/>
                <a:cs typeface="Times New Roman" panose="02020603050405020304" pitchFamily="18" charset="0"/>
              </a:rPr>
              <a:t>f()</a:t>
            </a:r>
            <a:r>
              <a:rPr lang="zh-CN" altLang="zh-CN" sz="2400" dirty="0">
                <a:latin typeface="+mn-ea"/>
                <a:cs typeface="Times New Roman" panose="02020603050405020304" pitchFamily="18" charset="0"/>
              </a:rPr>
              <a:t>的内部。在函数</a:t>
            </a:r>
            <a:r>
              <a:rPr lang="en-US" altLang="zh-CN" sz="2400" dirty="0">
                <a:latin typeface="+mn-ea"/>
                <a:cs typeface="Times New Roman" panose="02020603050405020304" pitchFamily="18" charset="0"/>
              </a:rPr>
              <a:t>f()</a:t>
            </a:r>
            <a:r>
              <a:rPr lang="zh-CN" altLang="zh-CN" sz="2400" dirty="0">
                <a:latin typeface="+mn-ea"/>
                <a:cs typeface="Times New Roman" panose="02020603050405020304" pitchFamily="18" charset="0"/>
              </a:rPr>
              <a:t>外部访问</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变量的时候，超出</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的作用域范围，因此代码报错。</a:t>
            </a:r>
            <a:endParaRPr lang="zh-CN" altLang="en-US" sz="2400" dirty="0">
              <a:latin typeface="+mn-ea"/>
            </a:endParaRPr>
          </a:p>
        </p:txBody>
      </p:sp>
    </p:spTree>
    <p:extLst>
      <p:ext uri="{BB962C8B-B14F-4D97-AF65-F5344CB8AC3E}">
        <p14:creationId xmlns:p14="http://schemas.microsoft.com/office/powerpoint/2010/main" val="175155483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a:t>
            </a:r>
            <a:endParaRPr lang="zh-CN" altLang="zh-CN" sz="2400" b="1" dirty="0">
              <a:latin typeface="+mn-ea"/>
            </a:endParaRPr>
          </a:p>
        </p:txBody>
      </p:sp>
      <p:pic>
        <p:nvPicPr>
          <p:cNvPr id="7" name="图片 6">
            <a:extLst>
              <a:ext uri="{FF2B5EF4-FFF2-40B4-BE49-F238E27FC236}">
                <a16:creationId xmlns:a16="http://schemas.microsoft.com/office/drawing/2014/main" id="{B0CC62D7-07BF-4811-93FD-319409883304}"/>
              </a:ext>
            </a:extLst>
          </p:cNvPr>
          <p:cNvPicPr>
            <a:picLocks noChangeAspect="1"/>
          </p:cNvPicPr>
          <p:nvPr/>
        </p:nvPicPr>
        <p:blipFill>
          <a:blip r:embed="rId3"/>
          <a:stretch>
            <a:fillRect/>
          </a:stretch>
        </p:blipFill>
        <p:spPr>
          <a:xfrm>
            <a:off x="640416" y="1571320"/>
            <a:ext cx="6829425" cy="2543175"/>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7571562" y="486818"/>
            <a:ext cx="4529010" cy="44128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en-US" altLang="zh-CN" sz="2400" dirty="0">
                <a:latin typeface="+mn-ea"/>
              </a:rPr>
              <a:t>A</a:t>
            </a:r>
            <a:r>
              <a:rPr lang="zh-CN" altLang="zh-CN" sz="2400" dirty="0">
                <a:latin typeface="+mn-ea"/>
              </a:rPr>
              <a:t>行定义的</a:t>
            </a:r>
            <a:r>
              <a:rPr lang="en-US" altLang="zh-CN" sz="2400" dirty="0">
                <a:latin typeface="+mn-ea"/>
              </a:rPr>
              <a:t>x</a:t>
            </a:r>
            <a:r>
              <a:rPr lang="zh-CN" altLang="zh-CN" sz="2400" dirty="0">
                <a:latin typeface="+mn-ea"/>
              </a:rPr>
              <a:t>作用域只在函数</a:t>
            </a:r>
            <a:r>
              <a:rPr lang="en-US" altLang="zh-CN" sz="2400" dirty="0">
                <a:latin typeface="+mn-ea"/>
              </a:rPr>
              <a:t>f()</a:t>
            </a:r>
            <a:r>
              <a:rPr lang="zh-CN" altLang="zh-CN" sz="2400" dirty="0">
                <a:latin typeface="+mn-ea"/>
              </a:rPr>
              <a:t>的内部，而</a:t>
            </a:r>
            <a:r>
              <a:rPr lang="en-US" altLang="zh-CN" sz="2400" dirty="0">
                <a:latin typeface="+mn-ea"/>
              </a:rPr>
              <a:t>B</a:t>
            </a:r>
            <a:r>
              <a:rPr lang="zh-CN" altLang="zh-CN" sz="2400" dirty="0">
                <a:latin typeface="+mn-ea"/>
              </a:rPr>
              <a:t>行定义的</a:t>
            </a:r>
            <a:r>
              <a:rPr lang="en-US" altLang="zh-CN" sz="2400" dirty="0">
                <a:latin typeface="+mn-ea"/>
              </a:rPr>
              <a:t>x</a:t>
            </a:r>
            <a:r>
              <a:rPr lang="zh-CN" altLang="zh-CN" sz="2400" dirty="0">
                <a:latin typeface="+mn-ea"/>
              </a:rPr>
              <a:t>作用域在函数</a:t>
            </a:r>
            <a:r>
              <a:rPr lang="en-US" altLang="zh-CN" sz="2400" dirty="0">
                <a:latin typeface="+mn-ea"/>
              </a:rPr>
              <a:t>f()</a:t>
            </a:r>
            <a:r>
              <a:rPr lang="zh-CN" altLang="zh-CN" sz="2400" dirty="0">
                <a:latin typeface="+mn-ea"/>
              </a:rPr>
              <a:t>的外部，它是全局变量，全局可见，所以</a:t>
            </a:r>
            <a:r>
              <a:rPr lang="en-US" altLang="zh-CN" sz="2400" dirty="0">
                <a:latin typeface="+mn-ea"/>
              </a:rPr>
              <a:t>c</a:t>
            </a:r>
            <a:r>
              <a:rPr lang="zh-CN" altLang="zh-CN" sz="2400" dirty="0">
                <a:latin typeface="+mn-ea"/>
              </a:rPr>
              <a:t>行的</a:t>
            </a:r>
            <a:r>
              <a:rPr lang="en-US" altLang="zh-CN" sz="2400" dirty="0">
                <a:latin typeface="+mn-ea"/>
              </a:rPr>
              <a:t>print</a:t>
            </a:r>
            <a:r>
              <a:rPr lang="zh-CN" altLang="zh-CN" sz="2400" dirty="0">
                <a:latin typeface="+mn-ea"/>
              </a:rPr>
              <a:t>语句只能访问到等于</a:t>
            </a:r>
            <a:r>
              <a:rPr lang="en-US" altLang="zh-CN" sz="2400" dirty="0">
                <a:latin typeface="+mn-ea"/>
              </a:rPr>
              <a:t>1000</a:t>
            </a:r>
            <a:r>
              <a:rPr lang="zh-CN" altLang="zh-CN" sz="2400" dirty="0">
                <a:latin typeface="+mn-ea"/>
              </a:rPr>
              <a:t>的那个</a:t>
            </a:r>
            <a:r>
              <a:rPr lang="en-US" altLang="zh-CN" sz="2400" dirty="0">
                <a:latin typeface="+mn-ea"/>
              </a:rPr>
              <a:t>x</a:t>
            </a:r>
            <a:r>
              <a:rPr lang="zh-CN" altLang="zh-CN" sz="2400" dirty="0">
                <a:latin typeface="+mn-ea"/>
              </a:rPr>
              <a:t>，代码的输出结果应该是</a:t>
            </a:r>
            <a:r>
              <a:rPr lang="en-US" altLang="zh-CN" sz="2400" b="1" dirty="0">
                <a:solidFill>
                  <a:srgbClr val="FF0000"/>
                </a:solidFill>
                <a:latin typeface="+mn-ea"/>
              </a:rPr>
              <a:t>1000</a:t>
            </a:r>
            <a:r>
              <a:rPr lang="zh-CN" altLang="zh-CN" sz="2400" dirty="0">
                <a:latin typeface="+mn-ea"/>
              </a:rPr>
              <a:t>。</a:t>
            </a:r>
            <a:endParaRPr lang="zh-CN" altLang="en-US" sz="2400" dirty="0">
              <a:latin typeface="+mn-ea"/>
            </a:endParaRPr>
          </a:p>
        </p:txBody>
      </p:sp>
    </p:spTree>
    <p:extLst>
      <p:ext uri="{BB962C8B-B14F-4D97-AF65-F5344CB8AC3E}">
        <p14:creationId xmlns:p14="http://schemas.microsoft.com/office/powerpoint/2010/main" val="39533504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a:t>
            </a:r>
            <a:endParaRPr lang="zh-CN" altLang="zh-CN" sz="2400" b="1" dirty="0">
              <a:latin typeface="+mn-ea"/>
            </a:endParaRPr>
          </a:p>
        </p:txBody>
      </p:sp>
      <p:sp>
        <p:nvSpPr>
          <p:cNvPr id="5" name="矩形 4">
            <a:extLst>
              <a:ext uri="{FF2B5EF4-FFF2-40B4-BE49-F238E27FC236}">
                <a16:creationId xmlns:a16="http://schemas.microsoft.com/office/drawing/2014/main" id="{0FFB683C-A6E4-4D5E-A60D-1878E53606C5}"/>
              </a:ext>
            </a:extLst>
          </p:cNvPr>
          <p:cNvSpPr/>
          <p:nvPr/>
        </p:nvSpPr>
        <p:spPr>
          <a:xfrm>
            <a:off x="7248176" y="532182"/>
            <a:ext cx="4529010" cy="39050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代码中只有一个</a:t>
            </a:r>
            <a:r>
              <a:rPr lang="en-US" altLang="zh-CN" sz="2400" dirty="0">
                <a:latin typeface="+mn-ea"/>
              </a:rPr>
              <a:t>x</a:t>
            </a:r>
            <a:r>
              <a:rPr lang="zh-CN" altLang="zh-CN" sz="2400" dirty="0">
                <a:latin typeface="+mn-ea"/>
              </a:rPr>
              <a:t>变量，它在函数之外赋值，因此是全局变量，全局可见。在函数</a:t>
            </a:r>
            <a:r>
              <a:rPr lang="en-US" altLang="zh-CN" sz="2400" dirty="0">
                <a:latin typeface="+mn-ea"/>
              </a:rPr>
              <a:t>f()</a:t>
            </a:r>
            <a:r>
              <a:rPr lang="zh-CN" altLang="zh-CN" sz="2400" dirty="0">
                <a:latin typeface="+mn-ea"/>
              </a:rPr>
              <a:t>内当然也可以访问这个全局的</a:t>
            </a:r>
            <a:r>
              <a:rPr lang="en-US" altLang="zh-CN" sz="2400" dirty="0">
                <a:latin typeface="+mn-ea"/>
              </a:rPr>
              <a:t>x</a:t>
            </a:r>
            <a:r>
              <a:rPr lang="zh-CN" altLang="zh-CN" sz="2400" dirty="0">
                <a:latin typeface="+mn-ea"/>
              </a:rPr>
              <a:t>，所以代码运行后会得到结果：</a:t>
            </a:r>
          </a:p>
          <a:p>
            <a:pPr>
              <a:lnSpc>
                <a:spcPct val="150000"/>
              </a:lnSpc>
            </a:pPr>
            <a:r>
              <a:rPr lang="en-US" altLang="zh-CN" sz="2400" b="1" dirty="0">
                <a:solidFill>
                  <a:srgbClr val="FF0000"/>
                </a:solidFill>
                <a:latin typeface="+mn-ea"/>
              </a:rPr>
              <a:t>100</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10</a:t>
            </a:r>
            <a:endParaRPr lang="zh-CN" altLang="zh-CN" sz="2400" b="1" dirty="0">
              <a:solidFill>
                <a:srgbClr val="FF0000"/>
              </a:solidFill>
              <a:latin typeface="+mn-ea"/>
            </a:endParaRPr>
          </a:p>
        </p:txBody>
      </p:sp>
      <p:pic>
        <p:nvPicPr>
          <p:cNvPr id="3" name="图片 2">
            <a:extLst>
              <a:ext uri="{FF2B5EF4-FFF2-40B4-BE49-F238E27FC236}">
                <a16:creationId xmlns:a16="http://schemas.microsoft.com/office/drawing/2014/main" id="{86CD6D1B-A516-4665-9E04-117B22928327}"/>
              </a:ext>
            </a:extLst>
          </p:cNvPr>
          <p:cNvPicPr>
            <a:picLocks noChangeAspect="1"/>
          </p:cNvPicPr>
          <p:nvPr/>
        </p:nvPicPr>
        <p:blipFill>
          <a:blip r:embed="rId3"/>
          <a:stretch>
            <a:fillRect/>
          </a:stretch>
        </p:blipFill>
        <p:spPr>
          <a:xfrm>
            <a:off x="530360" y="1571320"/>
            <a:ext cx="6334125" cy="24479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74681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全局变量和局部变量同名</a:t>
            </a:r>
            <a:endParaRPr lang="zh-CN" altLang="zh-CN" sz="2400" b="1" dirty="0">
              <a:latin typeface="+mn-ea"/>
            </a:endParaRPr>
          </a:p>
        </p:txBody>
      </p:sp>
      <p:pic>
        <p:nvPicPr>
          <p:cNvPr id="6" name="图片 5">
            <a:extLst>
              <a:ext uri="{FF2B5EF4-FFF2-40B4-BE49-F238E27FC236}">
                <a16:creationId xmlns:a16="http://schemas.microsoft.com/office/drawing/2014/main" id="{7B30EC38-19B5-44C1-9987-EEDB4C6CA313}"/>
              </a:ext>
            </a:extLst>
          </p:cNvPr>
          <p:cNvPicPr>
            <a:picLocks noChangeAspect="1"/>
          </p:cNvPicPr>
          <p:nvPr/>
        </p:nvPicPr>
        <p:blipFill>
          <a:blip r:embed="rId3"/>
          <a:stretch>
            <a:fillRect/>
          </a:stretch>
        </p:blipFill>
        <p:spPr>
          <a:xfrm>
            <a:off x="170320" y="1571320"/>
            <a:ext cx="5724525" cy="3333750"/>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5874218" y="578040"/>
            <a:ext cx="6254936" cy="44590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这里的“</a:t>
            </a:r>
            <a:r>
              <a:rPr lang="en-US" altLang="zh-CN" sz="2400" dirty="0">
                <a:latin typeface="+mn-ea"/>
              </a:rPr>
              <a:t>x=5</a:t>
            </a:r>
            <a:r>
              <a:rPr lang="zh-CN" altLang="zh-CN" sz="2400" dirty="0">
                <a:latin typeface="+mn-ea"/>
              </a:rPr>
              <a:t>”和“</a:t>
            </a:r>
            <a:r>
              <a:rPr lang="en-US" altLang="zh-CN" sz="2400" dirty="0">
                <a:latin typeface="+mn-ea"/>
              </a:rPr>
              <a:t>x=10</a:t>
            </a:r>
            <a:r>
              <a:rPr lang="zh-CN" altLang="zh-CN" sz="2400" dirty="0">
                <a:latin typeface="+mn-ea"/>
              </a:rPr>
              <a:t>”</a:t>
            </a:r>
            <a:r>
              <a:rPr lang="zh-CN" altLang="en-US" sz="2400" dirty="0">
                <a:latin typeface="+mn-ea"/>
              </a:rPr>
              <a:t>变量</a:t>
            </a:r>
            <a:r>
              <a:rPr lang="zh-CN" altLang="zh-CN" sz="2400" dirty="0">
                <a:latin typeface="+mn-ea"/>
              </a:rPr>
              <a:t>名称虽然一样，但作用域不同。前者是局部变量，后者是全局变量。</a:t>
            </a:r>
            <a:endParaRPr lang="en-US" altLang="zh-CN" sz="2400" dirty="0">
              <a:latin typeface="+mn-ea"/>
            </a:endParaRPr>
          </a:p>
          <a:p>
            <a:pPr>
              <a:lnSpc>
                <a:spcPct val="150000"/>
              </a:lnSpc>
            </a:pPr>
            <a:r>
              <a:rPr lang="zh-CN" altLang="zh-CN" sz="2400" dirty="0">
                <a:latin typeface="+mn-ea"/>
              </a:rPr>
              <a:t>当执行</a:t>
            </a:r>
            <a:r>
              <a:rPr lang="en-US" altLang="zh-CN" sz="2400" dirty="0">
                <a:latin typeface="+mn-ea"/>
              </a:rPr>
              <a:t>A</a:t>
            </a:r>
            <a:r>
              <a:rPr lang="zh-CN" altLang="zh-CN" sz="2400" dirty="0">
                <a:latin typeface="+mn-ea"/>
              </a:rPr>
              <a:t>行</a:t>
            </a:r>
            <a:r>
              <a:rPr lang="en-US" altLang="zh-CN" sz="2400" dirty="0">
                <a:latin typeface="+mn-ea"/>
              </a:rPr>
              <a:t>print</a:t>
            </a:r>
            <a:r>
              <a:rPr lang="zh-CN" altLang="zh-CN" sz="2400" dirty="0">
                <a:latin typeface="+mn-ea"/>
              </a:rPr>
              <a:t>语句的时候，既能访问局部的</a:t>
            </a:r>
            <a:r>
              <a:rPr lang="en-US" altLang="zh-CN" sz="2400" dirty="0">
                <a:latin typeface="+mn-ea"/>
              </a:rPr>
              <a:t>x</a:t>
            </a:r>
            <a:r>
              <a:rPr lang="zh-CN" altLang="zh-CN" sz="2400" dirty="0">
                <a:latin typeface="+mn-ea"/>
              </a:rPr>
              <a:t>，也能访问全局的</a:t>
            </a:r>
            <a:r>
              <a:rPr lang="en-US" altLang="zh-CN" sz="2400" dirty="0">
                <a:latin typeface="+mn-ea"/>
              </a:rPr>
              <a:t>x</a:t>
            </a:r>
            <a:r>
              <a:rPr lang="zh-CN" altLang="zh-CN" sz="2400" dirty="0">
                <a:latin typeface="+mn-ea"/>
              </a:rPr>
              <a:t>，在这种情况下</a:t>
            </a:r>
            <a:r>
              <a:rPr lang="zh-CN" altLang="en-US" sz="2400" dirty="0">
                <a:latin typeface="+mn-ea"/>
              </a:rPr>
              <a:t>，采用</a:t>
            </a:r>
            <a:r>
              <a:rPr lang="zh-CN" altLang="en-US" sz="2400" dirty="0">
                <a:solidFill>
                  <a:srgbClr val="0070C0"/>
                </a:solidFill>
                <a:latin typeface="+mn-ea"/>
              </a:rPr>
              <a:t>局部优先</a:t>
            </a:r>
            <a:r>
              <a:rPr lang="zh-CN" altLang="en-US" sz="2400" dirty="0">
                <a:latin typeface="+mn-ea"/>
              </a:rPr>
              <a:t>的原则：</a:t>
            </a:r>
            <a:r>
              <a:rPr lang="zh-CN" altLang="zh-CN" sz="2400" dirty="0">
                <a:solidFill>
                  <a:srgbClr val="0070C0"/>
                </a:solidFill>
                <a:latin typeface="+mn-ea"/>
              </a:rPr>
              <a:t>在局部变量（包括形参）和全局变量同名的时候，局部变量屏蔽全局变量</a:t>
            </a:r>
            <a:r>
              <a:rPr lang="zh-CN" altLang="zh-CN" sz="2400" dirty="0">
                <a:latin typeface="+mn-ea"/>
              </a:rPr>
              <a:t>。</a:t>
            </a:r>
            <a:r>
              <a:rPr lang="zh-CN" altLang="en-US" sz="2400" dirty="0">
                <a:latin typeface="+mn-ea"/>
              </a:rPr>
              <a:t>因此</a:t>
            </a:r>
            <a:r>
              <a:rPr lang="en-US" altLang="zh-CN" sz="2400" dirty="0">
                <a:latin typeface="+mn-ea"/>
              </a:rPr>
              <a:t>A</a:t>
            </a:r>
            <a:r>
              <a:rPr lang="zh-CN" altLang="en-US" sz="2400" dirty="0">
                <a:latin typeface="+mn-ea"/>
              </a:rPr>
              <a:t>行中，</a:t>
            </a:r>
            <a:r>
              <a:rPr lang="en-US" altLang="zh-CN" sz="2400" dirty="0">
                <a:latin typeface="+mn-ea"/>
              </a:rPr>
              <a:t>x</a:t>
            </a:r>
            <a:r>
              <a:rPr lang="zh-CN" altLang="zh-CN" sz="2400" dirty="0">
                <a:latin typeface="+mn-ea"/>
              </a:rPr>
              <a:t>的取值是</a:t>
            </a:r>
            <a:r>
              <a:rPr lang="en-US" altLang="zh-CN" sz="2400" dirty="0">
                <a:latin typeface="+mn-ea"/>
              </a:rPr>
              <a:t>5</a:t>
            </a:r>
            <a:r>
              <a:rPr lang="zh-CN" altLang="en-US" sz="2400" dirty="0">
                <a:latin typeface="+mn-ea"/>
              </a:rPr>
              <a:t>。</a:t>
            </a:r>
            <a:endParaRPr lang="en-US" altLang="zh-CN" sz="2400" dirty="0">
              <a:latin typeface="+mn-ea"/>
            </a:endParaRPr>
          </a:p>
        </p:txBody>
      </p:sp>
      <p:sp>
        <p:nvSpPr>
          <p:cNvPr id="7" name="矩形 6">
            <a:extLst>
              <a:ext uri="{FF2B5EF4-FFF2-40B4-BE49-F238E27FC236}">
                <a16:creationId xmlns:a16="http://schemas.microsoft.com/office/drawing/2014/main" id="{45DC0757-3BB6-41F3-877F-85EB5C1C32E3}"/>
              </a:ext>
            </a:extLst>
          </p:cNvPr>
          <p:cNvSpPr/>
          <p:nvPr/>
        </p:nvSpPr>
        <p:spPr>
          <a:xfrm>
            <a:off x="8658565" y="4396084"/>
            <a:ext cx="322863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运行代码，结果如下：</a:t>
            </a: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内部：</a:t>
            </a:r>
            <a:r>
              <a:rPr lang="en-US" altLang="zh-CN" sz="2400" b="1" dirty="0">
                <a:solidFill>
                  <a:srgbClr val="FF0000"/>
                </a:solidFill>
                <a:latin typeface="+mn-ea"/>
              </a:rPr>
              <a:t>x= 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 25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外部：</a:t>
            </a:r>
            <a:r>
              <a:rPr lang="en-US" altLang="zh-CN" sz="2400" b="1" dirty="0">
                <a:solidFill>
                  <a:srgbClr val="FF0000"/>
                </a:solidFill>
                <a:latin typeface="+mn-ea"/>
              </a:rPr>
              <a:t>x= 10</a:t>
            </a:r>
            <a:endParaRPr lang="zh-CN" altLang="zh-CN" sz="2400" b="1" dirty="0">
              <a:solidFill>
                <a:srgbClr val="FF0000"/>
              </a:solidFill>
              <a:latin typeface="+mn-ea"/>
            </a:endParaRPr>
          </a:p>
        </p:txBody>
      </p:sp>
    </p:spTree>
    <p:extLst>
      <p:ext uri="{BB962C8B-B14F-4D97-AF65-F5344CB8AC3E}">
        <p14:creationId xmlns:p14="http://schemas.microsoft.com/office/powerpoint/2010/main" val="37860322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en-US" altLang="zh-CN" sz="2400" b="1" dirty="0">
                <a:latin typeface="+mn-ea"/>
              </a:rPr>
              <a:t>global</a:t>
            </a:r>
            <a:r>
              <a:rPr lang="zh-CN" altLang="zh-CN" sz="2400" b="1" dirty="0">
                <a:latin typeface="+mn-ea"/>
              </a:rPr>
              <a:t>声明将使用全局变量</a:t>
            </a:r>
          </a:p>
        </p:txBody>
      </p:sp>
      <p:pic>
        <p:nvPicPr>
          <p:cNvPr id="3" name="图片 2">
            <a:extLst>
              <a:ext uri="{FF2B5EF4-FFF2-40B4-BE49-F238E27FC236}">
                <a16:creationId xmlns:a16="http://schemas.microsoft.com/office/drawing/2014/main" id="{AFED461D-69A6-4F80-BD3D-5BA7199EA289}"/>
              </a:ext>
            </a:extLst>
          </p:cNvPr>
          <p:cNvPicPr>
            <a:picLocks noChangeAspect="1"/>
          </p:cNvPicPr>
          <p:nvPr/>
        </p:nvPicPr>
        <p:blipFill>
          <a:blip r:embed="rId3"/>
          <a:stretch>
            <a:fillRect/>
          </a:stretch>
        </p:blipFill>
        <p:spPr>
          <a:xfrm>
            <a:off x="235822" y="1526500"/>
            <a:ext cx="6076950" cy="3781425"/>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5438203" y="3261115"/>
            <a:ext cx="6254936" cy="335104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在代码中，由于有“</a:t>
            </a:r>
            <a:r>
              <a:rPr lang="en-US" altLang="zh-CN" sz="2400" dirty="0">
                <a:latin typeface="+mn-ea"/>
              </a:rPr>
              <a:t>global x</a:t>
            </a:r>
            <a:r>
              <a:rPr lang="zh-CN" altLang="zh-CN" sz="2400" dirty="0">
                <a:latin typeface="+mn-ea"/>
              </a:rPr>
              <a:t>”这句话，</a:t>
            </a:r>
            <a:r>
              <a:rPr lang="en-US" altLang="zh-CN" sz="2400" dirty="0">
                <a:latin typeface="+mn-ea"/>
              </a:rPr>
              <a:t>A</a:t>
            </a:r>
            <a:r>
              <a:rPr lang="zh-CN" altLang="zh-CN" sz="2400" dirty="0">
                <a:latin typeface="+mn-ea"/>
              </a:rPr>
              <a:t>行访问的</a:t>
            </a:r>
            <a:r>
              <a:rPr lang="en-US" altLang="zh-CN" sz="2400" dirty="0">
                <a:latin typeface="+mn-ea"/>
              </a:rPr>
              <a:t>x</a:t>
            </a:r>
            <a:r>
              <a:rPr lang="zh-CN" altLang="zh-CN" sz="2400" dirty="0">
                <a:latin typeface="+mn-ea"/>
              </a:rPr>
              <a:t>为全局变量</a:t>
            </a:r>
            <a:r>
              <a:rPr lang="en-US" altLang="zh-CN" sz="2400" dirty="0">
                <a:latin typeface="+mn-ea"/>
              </a:rPr>
              <a:t>x</a:t>
            </a:r>
            <a:r>
              <a:rPr lang="zh-CN" altLang="zh-CN" sz="2400" dirty="0">
                <a:latin typeface="+mn-ea"/>
              </a:rPr>
              <a:t>，</a:t>
            </a:r>
            <a:r>
              <a:rPr lang="en-US" altLang="zh-CN" sz="2400" dirty="0">
                <a:latin typeface="+mn-ea"/>
              </a:rPr>
              <a:t>A</a:t>
            </a:r>
            <a:r>
              <a:rPr lang="zh-CN" altLang="zh-CN" sz="2400" dirty="0">
                <a:latin typeface="+mn-ea"/>
              </a:rPr>
              <a:t>行将全局变量</a:t>
            </a:r>
            <a:r>
              <a:rPr lang="en-US" altLang="zh-CN" sz="2400" dirty="0">
                <a:latin typeface="+mn-ea"/>
              </a:rPr>
              <a:t>x</a:t>
            </a:r>
            <a:r>
              <a:rPr lang="zh-CN" altLang="zh-CN" sz="2400" dirty="0">
                <a:latin typeface="+mn-ea"/>
              </a:rPr>
              <a:t>重新赋值为</a:t>
            </a:r>
            <a:r>
              <a:rPr lang="en-US" altLang="zh-CN" sz="2400" dirty="0">
                <a:latin typeface="+mn-ea"/>
              </a:rPr>
              <a:t>5</a:t>
            </a:r>
            <a:r>
              <a:rPr lang="zh-CN" altLang="zh-CN" sz="2400" dirty="0">
                <a:latin typeface="+mn-ea"/>
              </a:rPr>
              <a:t>，运行代码，结果为：</a:t>
            </a: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内部：</a:t>
            </a:r>
            <a:r>
              <a:rPr lang="en-US" altLang="zh-CN" sz="2400" b="1" dirty="0">
                <a:solidFill>
                  <a:srgbClr val="FF0000"/>
                </a:solidFill>
                <a:latin typeface="+mn-ea"/>
              </a:rPr>
              <a:t>x= 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 25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外部：</a:t>
            </a:r>
            <a:r>
              <a:rPr lang="en-US" altLang="zh-CN" sz="2400" b="1" dirty="0">
                <a:solidFill>
                  <a:srgbClr val="FF0000"/>
                </a:solidFill>
                <a:latin typeface="+mn-ea"/>
              </a:rPr>
              <a:t>x= 5</a:t>
            </a:r>
            <a:endParaRPr lang="zh-CN" altLang="zh-CN" sz="2400" b="1" dirty="0">
              <a:solidFill>
                <a:srgbClr val="FF0000"/>
              </a:solidFill>
              <a:latin typeface="+mn-ea"/>
            </a:endParaRPr>
          </a:p>
        </p:txBody>
      </p:sp>
    </p:spTree>
    <p:extLst>
      <p:ext uri="{BB962C8B-B14F-4D97-AF65-F5344CB8AC3E}">
        <p14:creationId xmlns:p14="http://schemas.microsoft.com/office/powerpoint/2010/main" val="158963126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递归函数</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354373139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308884"/>
          </a:xfrm>
          <a:prstGeom prst="rect">
            <a:avLst/>
          </a:prstGeom>
        </p:spPr>
        <p:txBody>
          <a:bodyPr wrap="square">
            <a:spAutoFit/>
          </a:bodyPr>
          <a:lstStyle/>
          <a:p>
            <a:pPr>
              <a:lnSpc>
                <a:spcPct val="150000"/>
              </a:lnSpc>
              <a:spcAft>
                <a:spcPts val="1200"/>
              </a:spcAft>
            </a:pPr>
            <a:r>
              <a:rPr lang="en-US" altLang="zh-CN" sz="2800" dirty="0">
                <a:latin typeface="+mn-ea"/>
              </a:rPr>
              <a:t>Python</a:t>
            </a:r>
            <a:r>
              <a:rPr lang="zh-CN" altLang="zh-CN" sz="2800" dirty="0">
                <a:latin typeface="+mn-ea"/>
              </a:rPr>
              <a:t>中，一个函数既可以调用另一个函数，也可以调用它自己。如果一个函数调用了它们自己，就称为递归。</a:t>
            </a:r>
            <a:endParaRPr lang="zh-CN" altLang="zh-CN" sz="2800" b="1" dirty="0">
              <a:latin typeface="+mn-ea"/>
            </a:endParaRP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28ECA81B-5FFC-442A-B2FF-85515F151BF0}"/>
                  </a:ext>
                </a:extLst>
              </p:cNvPr>
              <p:cNvSpPr/>
              <p:nvPr/>
            </p:nvSpPr>
            <p:spPr>
              <a:xfrm>
                <a:off x="674376" y="2299147"/>
                <a:ext cx="10993555" cy="33104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例如，非负整数的阶乘定义为：</a:t>
                </a:r>
              </a:p>
              <a:p>
                <a:pPr indent="266700" algn="ctr">
                  <a:lnSpc>
                    <a:spcPct val="150000"/>
                  </a:lnSpc>
                  <a:spcAft>
                    <a:spcPts val="0"/>
                  </a:spcAft>
                </a:pPr>
                <a14:m>
                  <m:oMath xmlns:m="http://schemas.openxmlformats.org/officeDocument/2006/math">
                    <m:r>
                      <m:rPr>
                        <m:sty m:val="p"/>
                      </m:rPr>
                      <a:rPr lang="en-US" altLang="zh-CN" sz="2400" kern="100">
                        <a:latin typeface="+mn-ea"/>
                        <a:cs typeface="Times New Roman" panose="02020603050405020304" pitchFamily="18" charset="0"/>
                      </a:rPr>
                      <m:t>n</m:t>
                    </m:r>
                    <m:r>
                      <a:rPr lang="en-US" altLang="zh-CN" sz="2400" kern="100">
                        <a:latin typeface="+mn-ea"/>
                        <a:cs typeface="Times New Roman" panose="02020603050405020304" pitchFamily="18" charset="0"/>
                      </a:rPr>
                      <m:t>!=</m:t>
                    </m:r>
                    <m:r>
                      <m:rPr>
                        <m:sty m:val="p"/>
                      </m:rPr>
                      <a:rPr lang="en-US" altLang="zh-CN" sz="2400" kern="100">
                        <a:latin typeface="+mn-ea"/>
                        <a:cs typeface="Times New Roman" panose="02020603050405020304" pitchFamily="18" charset="0"/>
                      </a:rPr>
                      <m:t>n</m:t>
                    </m:r>
                    <m:r>
                      <a:rPr lang="en-US" altLang="zh-CN" sz="2400" kern="100">
                        <a:latin typeface="+mn-ea"/>
                        <a:cs typeface="Times New Roman" panose="02020603050405020304" pitchFamily="18" charset="0"/>
                      </a:rPr>
                      <m:t>×(</m:t>
                    </m:r>
                    <m:r>
                      <m:rPr>
                        <m:sty m:val="p"/>
                      </m:rPr>
                      <a:rPr lang="en-US" altLang="zh-CN" sz="2400" kern="100">
                        <a:latin typeface="+mn-ea"/>
                        <a:cs typeface="Times New Roman" panose="02020603050405020304" pitchFamily="18" charset="0"/>
                      </a:rPr>
                      <m:t>n</m:t>
                    </m:r>
                    <m:r>
                      <a:rPr lang="en-US" altLang="zh-CN" sz="2400" i="1" kern="100">
                        <a:latin typeface="+mn-ea"/>
                        <a:cs typeface="Times New Roman" panose="02020603050405020304" pitchFamily="18" charset="0"/>
                      </a:rPr>
                      <m:t>−</m:t>
                    </m:r>
                    <m:r>
                      <a:rPr lang="en-US" altLang="zh-CN" sz="2400" kern="100">
                        <a:latin typeface="+mn-ea"/>
                        <a:cs typeface="Times New Roman" panose="02020603050405020304" pitchFamily="18" charset="0"/>
                      </a:rPr>
                      <m:t>1)×(</m:t>
                    </m:r>
                    <m:r>
                      <m:rPr>
                        <m:sty m:val="p"/>
                      </m:rPr>
                      <a:rPr lang="en-US" altLang="zh-CN" sz="2400" kern="100">
                        <a:latin typeface="+mn-ea"/>
                        <a:cs typeface="Times New Roman" panose="02020603050405020304" pitchFamily="18" charset="0"/>
                      </a:rPr>
                      <m:t>n</m:t>
                    </m:r>
                    <m:r>
                      <a:rPr lang="zh-CN" altLang="en-US" sz="2400" i="1" kern="100">
                        <a:latin typeface="+mn-ea"/>
                        <a:cs typeface="微软雅黑" panose="020B0503020204020204" pitchFamily="34" charset="-122"/>
                      </a:rPr>
                      <m:t>−</m:t>
                    </m:r>
                    <m:r>
                      <a:rPr lang="en-US" altLang="zh-CN" sz="2400" kern="100">
                        <a:latin typeface="+mn-ea"/>
                        <a:cs typeface="Times New Roman" panose="02020603050405020304" pitchFamily="18" charset="0"/>
                      </a:rPr>
                      <m:t>2)×⋯⋯×2×1</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时，</a:t>
                </a:r>
                <a14:m>
                  <m:oMath xmlns:m="http://schemas.openxmlformats.org/officeDocument/2006/math">
                    <m:r>
                      <m:rPr>
                        <m:sty m:val="p"/>
                      </m:rPr>
                      <a:rPr lang="en-US" altLang="zh-CN" sz="2400" kern="100">
                        <a:latin typeface="+mn-ea"/>
                        <a:cs typeface="Times New Roman" panose="02020603050405020304" pitchFamily="18" charset="0"/>
                      </a:rPr>
                      <m:t>n</m:t>
                    </m:r>
                    <m:r>
                      <a:rPr lang="en-US" altLang="zh-CN" sz="2400" kern="100">
                        <a:latin typeface="+mn-ea"/>
                        <a:cs typeface="Times New Roman" panose="02020603050405020304" pitchFamily="18" charset="0"/>
                      </a:rPr>
                      <m:t>!</m:t>
                    </m:r>
                  </m:oMath>
                </a14:m>
                <a:r>
                  <a:rPr lang="en-US" altLang="zh-CN" sz="2400" kern="100" dirty="0">
                    <a:latin typeface="+mn-ea"/>
                    <a:cs typeface="Times New Roman" panose="02020603050405020304" pitchFamily="18" charset="0"/>
                  </a:rPr>
                  <a:t>=1</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latin typeface="+mn-ea"/>
                    <a:cs typeface="Times New Roman" panose="02020603050405020304" pitchFamily="18" charset="0"/>
                  </a:rPr>
                  <a:t>即</a:t>
                </a:r>
                <a14:m>
                  <m:oMath xmlns:m="http://schemas.openxmlformats.org/officeDocument/2006/math">
                    <m:r>
                      <m:rPr>
                        <m:sty m:val="p"/>
                      </m:rPr>
                      <a:rPr lang="en-US" altLang="zh-CN" sz="2400" kern="100">
                        <a:latin typeface="+mn-ea"/>
                        <a:cs typeface="Times New Roman" panose="02020603050405020304" pitchFamily="18" charset="0"/>
                      </a:rPr>
                      <m:t>n</m:t>
                    </m:r>
                    <m:r>
                      <a:rPr lang="en-US" altLang="zh-CN" sz="2400" kern="100">
                        <a:latin typeface="+mn-ea"/>
                        <a:cs typeface="Times New Roman" panose="02020603050405020304" pitchFamily="18" charset="0"/>
                      </a:rPr>
                      <m:t>!</m:t>
                    </m:r>
                  </m:oMath>
                </a14:m>
                <a:r>
                  <a:rPr lang="zh-CN" altLang="zh-CN" sz="2400" kern="100" dirty="0">
                    <a:latin typeface="+mn-ea"/>
                    <a:cs typeface="Times New Roman" panose="02020603050405020304" pitchFamily="18" charset="0"/>
                  </a:rPr>
                  <a:t>是所有小于或等于</a:t>
                </a:r>
                <a14:m>
                  <m:oMath xmlns:m="http://schemas.openxmlformats.org/officeDocument/2006/math">
                    <m:r>
                      <m:rPr>
                        <m:sty m:val="p"/>
                      </m:rPr>
                      <a:rPr lang="en-US" altLang="zh-CN" sz="2400" kern="100">
                        <a:latin typeface="+mn-ea"/>
                        <a:cs typeface="Times New Roman" panose="02020603050405020304" pitchFamily="18" charset="0"/>
                      </a:rPr>
                      <m:t>n</m:t>
                    </m:r>
                  </m:oMath>
                </a14:m>
                <a:r>
                  <a:rPr lang="zh-CN" altLang="zh-CN" sz="2400" kern="100" dirty="0">
                    <a:latin typeface="+mn-ea"/>
                    <a:cs typeface="Times New Roman" panose="02020603050405020304" pitchFamily="18" charset="0"/>
                  </a:rPr>
                  <a:t>的正整数的乘积。显然，我们可以用循环结构来求</a:t>
                </a:r>
                <a14:m>
                  <m:oMath xmlns:m="http://schemas.openxmlformats.org/officeDocument/2006/math">
                    <m:r>
                      <m:rPr>
                        <m:sty m:val="p"/>
                      </m:rPr>
                      <a:rPr lang="en-US" altLang="zh-CN" sz="2400" kern="100">
                        <a:latin typeface="+mn-ea"/>
                        <a:cs typeface="Times New Roman" panose="02020603050405020304" pitchFamily="18" charset="0"/>
                      </a:rPr>
                      <m:t>n</m:t>
                    </m:r>
                    <m:r>
                      <a:rPr lang="en-US" altLang="zh-CN" sz="2400" kern="100">
                        <a:latin typeface="+mn-ea"/>
                        <a:cs typeface="Times New Roman" panose="02020603050405020304" pitchFamily="18" charset="0"/>
                      </a:rPr>
                      <m:t>!</m:t>
                    </m:r>
                  </m:oMath>
                </a14:m>
                <a:r>
                  <a:rPr lang="zh-CN" altLang="zh-CN" sz="2400" kern="100" dirty="0">
                    <a:latin typeface="+mn-ea"/>
                    <a:cs typeface="Times New Roman" panose="02020603050405020304" pitchFamily="18" charset="0"/>
                  </a:rPr>
                  <a:t>，而另一种简便方法就是递归。我们将阶乘的定义转换为如下形式：</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m>
                        <m:mPr>
                          <m:mcs>
                            <m:mc>
                              <m:mcPr>
                                <m:count m:val="2"/>
                                <m:mcJc m:val="center"/>
                              </m:mcPr>
                            </m:mc>
                          </m:mcs>
                          <m:ctrlPr>
                            <a:rPr lang="zh-CN" altLang="zh-CN" sz="2400" i="1" kern="100">
                              <a:latin typeface="+mn-ea"/>
                              <a:cs typeface="Times New Roman" panose="02020603050405020304" pitchFamily="18" charset="0"/>
                            </a:rPr>
                          </m:ctrlPr>
                        </m:mPr>
                        <m:mr>
                          <m:e>
                            <m:r>
                              <a:rPr lang="en-US" altLang="zh-CN" sz="2400" i="1" kern="100">
                                <a:latin typeface="+mn-ea"/>
                                <a:cs typeface="Times New Roman" panose="02020603050405020304" pitchFamily="18" charset="0"/>
                              </a:rPr>
                              <m:t>𝑛</m:t>
                            </m:r>
                            <m:r>
                              <a:rPr lang="en-US" altLang="zh-CN" sz="2400" i="1" kern="100">
                                <a:latin typeface="+mn-ea"/>
                                <a:cs typeface="Times New Roman" panose="02020603050405020304" pitchFamily="18" charset="0"/>
                              </a:rPr>
                              <m:t>!=1</m:t>
                            </m:r>
                          </m:e>
                          <m:e>
                            <m:r>
                              <a:rPr lang="en-US" altLang="zh-CN" sz="2400" i="1" kern="100">
                                <a:latin typeface="+mn-ea"/>
                                <a:cs typeface="Times New Roman" panose="02020603050405020304" pitchFamily="18" charset="0"/>
                              </a:rPr>
                              <m:t>𝑛</m:t>
                            </m:r>
                            <m:r>
                              <a:rPr lang="en-US" altLang="zh-CN" sz="2400" i="1" kern="100">
                                <a:latin typeface="+mn-ea"/>
                                <a:cs typeface="Times New Roman" panose="02020603050405020304" pitchFamily="18" charset="0"/>
                              </a:rPr>
                              <m:t>=1</m:t>
                            </m:r>
                          </m:e>
                        </m:mr>
                        <m:mr>
                          <m:e>
                            <m:r>
                              <a:rPr lang="en-US" altLang="zh-CN" sz="2400" i="1" kern="100">
                                <a:latin typeface="+mn-ea"/>
                                <a:cs typeface="Times New Roman" panose="02020603050405020304" pitchFamily="18" charset="0"/>
                              </a:rPr>
                              <m:t>𝑛</m:t>
                            </m:r>
                            <m:r>
                              <a:rPr lang="en-US"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𝑛</m:t>
                            </m:r>
                            <m:r>
                              <a:rPr lang="en-US" altLang="zh-CN" sz="2400" i="1" kern="100">
                                <a:latin typeface="+mn-ea"/>
                                <a:cs typeface="Times New Roman" panose="02020603050405020304" pitchFamily="18" charset="0"/>
                              </a:rPr>
                              <m:t>×</m:t>
                            </m:r>
                            <m:d>
                              <m:dPr>
                                <m:ctrlPr>
                                  <a:rPr lang="zh-CN" altLang="zh-CN" sz="2400" i="1" kern="100">
                                    <a:latin typeface="+mn-ea"/>
                                    <a:cs typeface="Times New Roman" panose="02020603050405020304" pitchFamily="18" charset="0"/>
                                  </a:rPr>
                                </m:ctrlPr>
                              </m:dPr>
                              <m:e>
                                <m:r>
                                  <a:rPr lang="en-US" altLang="zh-CN" sz="2400" i="1" kern="100">
                                    <a:latin typeface="+mn-ea"/>
                                    <a:cs typeface="Times New Roman" panose="02020603050405020304" pitchFamily="18" charset="0"/>
                                  </a:rPr>
                                  <m:t>𝑛</m:t>
                                </m:r>
                                <m:r>
                                  <a:rPr lang="en-US" altLang="zh-CN" sz="2400" i="1" kern="100">
                                    <a:latin typeface="+mn-ea"/>
                                    <a:cs typeface="Times New Roman" panose="02020603050405020304" pitchFamily="18" charset="0"/>
                                  </a:rPr>
                                  <m:t>−1</m:t>
                                </m:r>
                              </m:e>
                            </m:d>
                            <m:r>
                              <a:rPr lang="en-US" altLang="zh-CN" sz="2400" i="1" kern="100">
                                <a:latin typeface="+mn-ea"/>
                                <a:cs typeface="Times New Roman" panose="02020603050405020304" pitchFamily="18" charset="0"/>
                              </a:rPr>
                              <m:t>!</m:t>
                            </m:r>
                          </m:e>
                          <m:e>
                            <m:r>
                              <a:rPr lang="en-US" altLang="zh-CN" sz="2400" i="1" kern="100">
                                <a:latin typeface="+mn-ea"/>
                                <a:cs typeface="Times New Roman" panose="02020603050405020304" pitchFamily="18" charset="0"/>
                              </a:rPr>
                              <m:t>𝑛</m:t>
                            </m:r>
                            <m:r>
                              <a:rPr lang="en-US" altLang="zh-CN" sz="2400" i="1" kern="100">
                                <a:latin typeface="+mn-ea"/>
                                <a:cs typeface="Times New Roman" panose="02020603050405020304" pitchFamily="18" charset="0"/>
                              </a:rPr>
                              <m:t>&gt;1</m:t>
                            </m:r>
                          </m:e>
                        </m:mr>
                      </m:m>
                    </m:oMath>
                  </m:oMathPara>
                </a14:m>
                <a:endParaRPr lang="zh-CN" altLang="zh-CN" sz="2400" kern="100" dirty="0">
                  <a:latin typeface="+mn-ea"/>
                  <a:cs typeface="Times New Roman" panose="02020603050405020304" pitchFamily="18" charset="0"/>
                </a:endParaRPr>
              </a:p>
            </p:txBody>
          </p:sp>
        </mc:Choice>
        <mc:Fallback>
          <p:sp>
            <p:nvSpPr>
              <p:cNvPr id="6" name="矩形 5">
                <a:extLst>
                  <a:ext uri="{FF2B5EF4-FFF2-40B4-BE49-F238E27FC236}">
                    <a16:creationId xmlns:a16="http://schemas.microsoft.com/office/drawing/2014/main" id="{28ECA81B-5FFC-442A-B2FF-85515F151BF0}"/>
                  </a:ext>
                </a:extLst>
              </p:cNvPr>
              <p:cNvSpPr>
                <a:spLocks noRot="1" noChangeAspect="1" noMove="1" noResize="1" noEditPoints="1" noAdjustHandles="1" noChangeArrowheads="1" noChangeShapeType="1" noTextEdit="1"/>
              </p:cNvSpPr>
              <p:nvPr/>
            </p:nvSpPr>
            <p:spPr>
              <a:xfrm>
                <a:off x="674376" y="2299147"/>
                <a:ext cx="10993555" cy="3310458"/>
              </a:xfrm>
              <a:prstGeom prst="rect">
                <a:avLst/>
              </a:prstGeom>
              <a:blipFill>
                <a:blip r:embed="rId3"/>
                <a:stretch>
                  <a:fillRect l="-775" r="-7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0210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latin typeface="+mn-ea"/>
              </a:rPr>
              <a:t>递归方法求阶乘</a:t>
            </a:r>
          </a:p>
        </p:txBody>
      </p:sp>
      <p:sp>
        <p:nvSpPr>
          <p:cNvPr id="6" name="矩形 5">
            <a:extLst>
              <a:ext uri="{FF2B5EF4-FFF2-40B4-BE49-F238E27FC236}">
                <a16:creationId xmlns:a16="http://schemas.microsoft.com/office/drawing/2014/main" id="{28ECA81B-5FFC-442A-B2FF-85515F151BF0}"/>
              </a:ext>
            </a:extLst>
          </p:cNvPr>
          <p:cNvSpPr/>
          <p:nvPr/>
        </p:nvSpPr>
        <p:spPr>
          <a:xfrm>
            <a:off x="674376" y="1571320"/>
            <a:ext cx="10993555" cy="29867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def</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3333FF"/>
                </a:solidFill>
                <a:latin typeface="Consolas" panose="020B0609020204030204" pitchFamily="49" charset="0"/>
                <a:cs typeface="Times New Roman" panose="02020603050405020304" pitchFamily="18" charset="0"/>
              </a:rPr>
              <a:t>fact</a:t>
            </a:r>
            <a:r>
              <a:rPr lang="en-US" altLang="zh-CN" sz="2800" kern="100" dirty="0">
                <a:latin typeface="Consolas" panose="020B0609020204030204" pitchFamily="49" charset="0"/>
                <a:cs typeface="Times New Roman" panose="02020603050405020304" pitchFamily="18" charset="0"/>
              </a:rPr>
              <a:t>(n):</a:t>
            </a:r>
          </a:p>
          <a:p>
            <a:pPr indent="266700" algn="just">
              <a:lnSpc>
                <a:spcPts val="3800"/>
              </a:lnSpc>
              <a:spcAft>
                <a:spcPts val="0"/>
              </a:spcAft>
            </a:pP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if</a:t>
            </a:r>
            <a:r>
              <a:rPr lang="en-US" altLang="zh-CN" sz="2800" kern="100" dirty="0">
                <a:latin typeface="Consolas" panose="020B0609020204030204" pitchFamily="49" charset="0"/>
                <a:cs typeface="Times New Roman" panose="02020603050405020304" pitchFamily="18" charset="0"/>
              </a:rPr>
              <a:t> n == 1: </a:t>
            </a:r>
            <a:r>
              <a:rPr lang="en-US" altLang="zh-CN" sz="2800" kern="100" dirty="0">
                <a:solidFill>
                  <a:srgbClr val="FF9900"/>
                </a:solidFill>
                <a:latin typeface="Consolas" panose="020B0609020204030204" pitchFamily="49" charset="0"/>
                <a:cs typeface="Times New Roman" panose="02020603050405020304" pitchFamily="18" charset="0"/>
              </a:rPr>
              <a:t>return</a:t>
            </a:r>
            <a:r>
              <a:rPr lang="en-US" altLang="zh-CN" sz="2800" kern="100" dirty="0">
                <a:latin typeface="Consolas" panose="020B0609020204030204" pitchFamily="49" charset="0"/>
                <a:cs typeface="Times New Roman" panose="02020603050405020304" pitchFamily="18" charset="0"/>
              </a:rPr>
              <a:t> 1</a:t>
            </a:r>
          </a:p>
          <a:p>
            <a:pPr indent="266700" algn="just">
              <a:lnSpc>
                <a:spcPts val="3800"/>
              </a:lnSpc>
              <a:spcAft>
                <a:spcPts val="0"/>
              </a:spcAft>
            </a:pP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else</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return</a:t>
            </a:r>
            <a:r>
              <a:rPr lang="en-US" altLang="zh-CN" sz="2800" kern="100" dirty="0">
                <a:latin typeface="Consolas" panose="020B0609020204030204" pitchFamily="49" charset="0"/>
                <a:cs typeface="Times New Roman" panose="02020603050405020304" pitchFamily="18" charset="0"/>
              </a:rPr>
              <a:t> n * fact(n-1)</a:t>
            </a:r>
          </a:p>
          <a:p>
            <a:pPr indent="266700" algn="just">
              <a:lnSpc>
                <a:spcPts val="3800"/>
              </a:lnSpc>
              <a:spcAft>
                <a:spcPts val="0"/>
              </a:spcAft>
            </a:pPr>
            <a:endParaRPr lang="en-US" altLang="zh-CN" sz="2800" kern="100" dirty="0">
              <a:latin typeface="Consolas" panose="020B0609020204030204" pitchFamily="49" charset="0"/>
              <a:cs typeface="Times New Roman" panose="02020603050405020304" pitchFamily="18" charset="0"/>
            </a:endParaRP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for</a:t>
            </a:r>
            <a:r>
              <a:rPr lang="en-US" altLang="zh-CN" sz="2800" kern="100" dirty="0">
                <a:latin typeface="Consolas" panose="020B0609020204030204" pitchFamily="49" charset="0"/>
                <a:cs typeface="Times New Roman" panose="02020603050405020304" pitchFamily="18" charset="0"/>
              </a:rPr>
              <a:t> </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in</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7030A0"/>
                </a:solidFill>
                <a:latin typeface="Consolas" panose="020B0609020204030204" pitchFamily="49" charset="0"/>
                <a:cs typeface="Times New Roman" panose="02020603050405020304" pitchFamily="18" charset="0"/>
              </a:rPr>
              <a:t>range</a:t>
            </a:r>
            <a:r>
              <a:rPr lang="en-US" altLang="zh-CN" sz="2800" kern="100" dirty="0">
                <a:latin typeface="Consolas" panose="020B0609020204030204" pitchFamily="49" charset="0"/>
                <a:cs typeface="Times New Roman" panose="02020603050405020304" pitchFamily="18" charset="0"/>
              </a:rPr>
              <a:t>(1, 9+1):        </a:t>
            </a:r>
            <a:r>
              <a:rPr lang="en-US" altLang="zh-CN" sz="2800" kern="100" dirty="0">
                <a:solidFill>
                  <a:srgbClr val="C00000"/>
                </a:solidFill>
                <a:latin typeface="Consolas" panose="020B0609020204030204" pitchFamily="49" charset="0"/>
                <a:cs typeface="Times New Roman" panose="02020603050405020304" pitchFamily="18" charset="0"/>
              </a:rPr>
              <a:t># </a:t>
            </a:r>
            <a:r>
              <a:rPr lang="zh-CN" altLang="en-US" sz="2800" kern="100" dirty="0">
                <a:solidFill>
                  <a:srgbClr val="C00000"/>
                </a:solidFill>
                <a:latin typeface="Consolas" panose="020B0609020204030204" pitchFamily="49" charset="0"/>
                <a:cs typeface="Times New Roman" panose="02020603050405020304" pitchFamily="18" charset="0"/>
              </a:rPr>
              <a:t>输出</a:t>
            </a:r>
            <a:r>
              <a:rPr lang="en-US" altLang="zh-CN" sz="2800" kern="100" dirty="0">
                <a:solidFill>
                  <a:srgbClr val="C00000"/>
                </a:solidFill>
                <a:latin typeface="Consolas" panose="020B0609020204030204" pitchFamily="49" charset="0"/>
                <a:cs typeface="Times New Roman" panose="02020603050405020304" pitchFamily="18" charset="0"/>
              </a:rPr>
              <a:t>1—9</a:t>
            </a:r>
            <a:r>
              <a:rPr lang="zh-CN" altLang="en-US" sz="2800" kern="100" dirty="0">
                <a:solidFill>
                  <a:srgbClr val="C00000"/>
                </a:solidFill>
                <a:latin typeface="Consolas" panose="020B0609020204030204" pitchFamily="49" charset="0"/>
                <a:cs typeface="Times New Roman" panose="02020603050405020304" pitchFamily="18" charset="0"/>
              </a:rPr>
              <a:t>的阶乘</a:t>
            </a:r>
          </a:p>
          <a:p>
            <a:pPr indent="266700" algn="just">
              <a:lnSpc>
                <a:spcPts val="3800"/>
              </a:lnSpc>
              <a:spcAft>
                <a:spcPts val="0"/>
              </a:spcAft>
            </a:pPr>
            <a:r>
              <a:rPr lang="zh-CN" altLang="en-US" sz="2800" kern="100" dirty="0">
                <a:latin typeface="Consolas" panose="020B0609020204030204" pitchFamily="49" charset="0"/>
                <a:cs typeface="Times New Roman" panose="02020603050405020304" pitchFamily="18" charset="0"/>
              </a:rPr>
              <a:t>    </a:t>
            </a:r>
            <a:r>
              <a:rPr lang="en-US" altLang="zh-CN" sz="2800" kern="100" dirty="0">
                <a:latin typeface="Consolas" panose="020B0609020204030204" pitchFamily="49" charset="0"/>
                <a:cs typeface="Times New Roman" panose="02020603050405020304" pitchFamily="18" charset="0"/>
              </a:rPr>
              <a:t>print</a:t>
            </a:r>
            <a:r>
              <a:rPr lang="en-US" altLang="zh-CN" sz="2800" kern="100" dirty="0">
                <a:solidFill>
                  <a:schemeClr val="tx1"/>
                </a:solidFill>
                <a:latin typeface="Consolas" panose="020B0609020204030204" pitchFamily="49" charset="0"/>
                <a:cs typeface="Times New Roman" panose="02020603050405020304" pitchFamily="18" charset="0"/>
              </a:rPr>
              <a:t>(</a:t>
            </a:r>
            <a:r>
              <a:rPr lang="en-US" altLang="zh-CN" sz="2800" kern="100" dirty="0">
                <a:solidFill>
                  <a:srgbClr val="00CC00"/>
                </a:solidFill>
                <a:latin typeface="Consolas" panose="020B0609020204030204" pitchFamily="49" charset="0"/>
                <a:cs typeface="Times New Roman" panose="02020603050405020304" pitchFamily="18" charset="0"/>
              </a:rPr>
              <a:t>"{}! ="</a:t>
            </a:r>
            <a:r>
              <a:rPr lang="en-US" altLang="zh-CN" sz="2800" kern="100" dirty="0">
                <a:latin typeface="Consolas" panose="020B0609020204030204" pitchFamily="49" charset="0"/>
                <a:cs typeface="Times New Roman" panose="02020603050405020304" pitchFamily="18" charset="0"/>
              </a:rPr>
              <a:t>.format(</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 fact(</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a:t>
            </a:r>
            <a:endParaRPr lang="zh-CN" altLang="zh-CN" sz="2800" kern="100" dirty="0">
              <a:latin typeface="Consolas" panose="020B0609020204030204" pitchFamily="49" charset="0"/>
              <a:cs typeface="Times New Roman" panose="02020603050405020304" pitchFamily="18" charset="0"/>
            </a:endParaRPr>
          </a:p>
        </p:txBody>
      </p:sp>
      <p:pic>
        <p:nvPicPr>
          <p:cNvPr id="5" name="图片 4">
            <a:extLst>
              <a:ext uri="{FF2B5EF4-FFF2-40B4-BE49-F238E27FC236}">
                <a16:creationId xmlns:a16="http://schemas.microsoft.com/office/drawing/2014/main" id="{9DEF715E-0404-403E-9810-D795596A477C}"/>
              </a:ext>
            </a:extLst>
          </p:cNvPr>
          <p:cNvPicPr>
            <a:picLocks noChangeAspect="1"/>
          </p:cNvPicPr>
          <p:nvPr/>
        </p:nvPicPr>
        <p:blipFill>
          <a:blip r:embed="rId3"/>
          <a:stretch>
            <a:fillRect/>
          </a:stretch>
        </p:blipFill>
        <p:spPr>
          <a:xfrm>
            <a:off x="9378872" y="2705422"/>
            <a:ext cx="2533650" cy="37052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095167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3A3D52-0C71-434B-83CF-D16AE96CA045}"/>
              </a:ext>
            </a:extLst>
          </p:cNvPr>
          <p:cNvSpPr/>
          <p:nvPr/>
        </p:nvSpPr>
        <p:spPr>
          <a:xfrm>
            <a:off x="422348" y="2886521"/>
            <a:ext cx="11317083" cy="3351046"/>
          </a:xfrm>
          <a:prstGeom prst="rect">
            <a:avLst/>
          </a:prstGeom>
        </p:spPr>
        <p:txBody>
          <a:bodyPr wrap="square">
            <a:spAutoFit/>
          </a:bodyPr>
          <a:lstStyle/>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圆括号内是形参列表，如果有多个参数则使用</a:t>
            </a:r>
            <a:r>
              <a:rPr lang="zh-CN" altLang="zh-CN" sz="2400" kern="100" dirty="0">
                <a:solidFill>
                  <a:srgbClr val="FF0000"/>
                </a:solidFill>
                <a:latin typeface="+mn-ea"/>
                <a:cs typeface="Times New Roman" panose="02020603050405020304" pitchFamily="18" charset="0"/>
              </a:rPr>
              <a:t>逗号</a:t>
            </a:r>
            <a:r>
              <a:rPr lang="zh-CN" altLang="zh-CN" sz="2400" kern="100" dirty="0">
                <a:latin typeface="+mn-ea"/>
                <a:cs typeface="Times New Roman" panose="02020603050405020304" pitchFamily="18" charset="0"/>
              </a:rPr>
              <a:t>分隔开，即使该函数不需要接收任何参数，也</a:t>
            </a:r>
            <a:r>
              <a:rPr lang="zh-CN" altLang="zh-CN" sz="2400" kern="100" dirty="0">
                <a:solidFill>
                  <a:srgbClr val="FF0000"/>
                </a:solidFill>
                <a:latin typeface="+mn-ea"/>
                <a:cs typeface="Times New Roman" panose="02020603050405020304" pitchFamily="18" charset="0"/>
              </a:rPr>
              <a:t>必须保留一对空的圆括号</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圆括号后的</a:t>
            </a:r>
            <a:r>
              <a:rPr lang="zh-CN" altLang="zh-CN" sz="2400" kern="100" dirty="0">
                <a:solidFill>
                  <a:srgbClr val="FF0000"/>
                </a:solidFill>
                <a:latin typeface="+mn-ea"/>
                <a:cs typeface="Times New Roman" panose="02020603050405020304" pitchFamily="18" charset="0"/>
              </a:rPr>
              <a:t>“</a:t>
            </a:r>
            <a:r>
              <a:rPr lang="en-US" altLang="zh-CN" sz="2400" kern="100" dirty="0">
                <a:solidFill>
                  <a:srgbClr val="FF0000"/>
                </a:solidFill>
                <a:latin typeface="+mn-ea"/>
                <a:cs typeface="Times New Roman" panose="02020603050405020304" pitchFamily="18" charset="0"/>
              </a:rPr>
              <a:t>:</a:t>
            </a:r>
            <a:r>
              <a:rPr lang="zh-CN" altLang="zh-CN" sz="2400" kern="100" dirty="0">
                <a:solidFill>
                  <a:srgbClr val="FF0000"/>
                </a:solidFill>
                <a:latin typeface="+mn-ea"/>
                <a:cs typeface="Times New Roman" panose="02020603050405020304" pitchFamily="18" charset="0"/>
              </a:rPr>
              <a:t>”</a:t>
            </a:r>
            <a:r>
              <a:rPr lang="zh-CN" altLang="zh-CN" sz="2400" kern="100" dirty="0">
                <a:latin typeface="+mn-ea"/>
                <a:cs typeface="Times New Roman" panose="02020603050405020304" pitchFamily="18" charset="0"/>
              </a:rPr>
              <a:t>必不可少。</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函数体相对于</a:t>
            </a:r>
            <a:r>
              <a:rPr lang="en-US" altLang="zh-CN" sz="2400" kern="100" dirty="0">
                <a:latin typeface="+mn-ea"/>
                <a:cs typeface="Times New Roman" panose="02020603050405020304" pitchFamily="18" charset="0"/>
              </a:rPr>
              <a:t>def</a:t>
            </a:r>
            <a:r>
              <a:rPr lang="zh-CN" altLang="zh-CN" sz="2400" kern="100" dirty="0">
                <a:latin typeface="+mn-ea"/>
                <a:cs typeface="Times New Roman" panose="02020603050405020304" pitchFamily="18" charset="0"/>
              </a:rPr>
              <a:t>关键字必须保持一定的空格</a:t>
            </a:r>
            <a:r>
              <a:rPr lang="zh-CN" altLang="zh-CN" sz="2400" kern="100" dirty="0">
                <a:solidFill>
                  <a:srgbClr val="FF0000"/>
                </a:solidFill>
                <a:latin typeface="+mn-ea"/>
                <a:cs typeface="Times New Roman" panose="02020603050405020304" pitchFamily="18" charset="0"/>
              </a:rPr>
              <a:t>缩进</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函数体中可以使用</a:t>
            </a:r>
            <a:r>
              <a:rPr lang="en-US" altLang="zh-CN" sz="2400" kern="100" dirty="0">
                <a:solidFill>
                  <a:srgbClr val="FF0000"/>
                </a:solidFill>
                <a:latin typeface="+mn-ea"/>
                <a:cs typeface="Times New Roman" panose="02020603050405020304" pitchFamily="18" charset="0"/>
              </a:rPr>
              <a:t>return</a:t>
            </a:r>
            <a:r>
              <a:rPr lang="zh-CN" altLang="zh-CN" sz="2400" kern="100" dirty="0">
                <a:latin typeface="+mn-ea"/>
                <a:cs typeface="Times New Roman" panose="02020603050405020304" pitchFamily="18" charset="0"/>
              </a:rPr>
              <a:t>语句返回值。</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语句可以多条，在这种情况下，一旦第一条</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得到执行，函数立即终止。</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可以出现在函数体的任何位置。</a:t>
            </a:r>
          </a:p>
        </p:txBody>
      </p:sp>
      <p:sp>
        <p:nvSpPr>
          <p:cNvPr id="7" name="矩形 6">
            <a:extLst>
              <a:ext uri="{FF2B5EF4-FFF2-40B4-BE49-F238E27FC236}">
                <a16:creationId xmlns:a16="http://schemas.microsoft.com/office/drawing/2014/main" id="{4F4D8881-2508-4F2E-8099-B15316D0A642}"/>
              </a:ext>
            </a:extLst>
          </p:cNvPr>
          <p:cNvSpPr/>
          <p:nvPr/>
        </p:nvSpPr>
        <p:spPr>
          <a:xfrm>
            <a:off x="422348" y="736608"/>
            <a:ext cx="6096000" cy="581057"/>
          </a:xfrm>
          <a:prstGeom prst="rect">
            <a:avLst/>
          </a:prstGeom>
        </p:spPr>
        <p:txBody>
          <a:bodyPr>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a:t>
            </a:r>
            <a:r>
              <a:rPr lang="zh-CN" altLang="zh-CN" sz="2400" b="1" kern="100" dirty="0">
                <a:latin typeface="+mn-ea"/>
                <a:cs typeface="Times New Roman" panose="02020603050405020304" pitchFamily="18" charset="0"/>
              </a:rPr>
              <a:t>定义函数</a:t>
            </a:r>
            <a:r>
              <a:rPr lang="zh-CN" altLang="zh-CN" sz="2400" kern="100" dirty="0">
                <a:latin typeface="+mn-ea"/>
                <a:cs typeface="Times New Roman" panose="02020603050405020304" pitchFamily="18" charset="0"/>
              </a:rPr>
              <a:t>的语法如下：</a:t>
            </a:r>
          </a:p>
        </p:txBody>
      </p:sp>
      <p:sp>
        <p:nvSpPr>
          <p:cNvPr id="8" name="矩形 7">
            <a:extLst>
              <a:ext uri="{FF2B5EF4-FFF2-40B4-BE49-F238E27FC236}">
                <a16:creationId xmlns:a16="http://schemas.microsoft.com/office/drawing/2014/main" id="{D2D2CECE-5B57-4A5B-98A4-E46C123068A0}"/>
              </a:ext>
            </a:extLst>
          </p:cNvPr>
          <p:cNvSpPr/>
          <p:nvPr/>
        </p:nvSpPr>
        <p:spPr>
          <a:xfrm>
            <a:off x="1243982" y="1441142"/>
            <a:ext cx="4452731" cy="12424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def </a:t>
            </a:r>
            <a:r>
              <a:rPr lang="zh-CN" altLang="zh-CN" sz="2400" kern="100" dirty="0">
                <a:latin typeface="+mn-ea"/>
                <a:cs typeface="Times New Roman" panose="02020603050405020304" pitchFamily="18" charset="0"/>
              </a:rPr>
              <a:t>函数名（</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参数列表</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3200" b="1" kern="100" dirty="0">
                <a:latin typeface="+mn-ea"/>
                <a:cs typeface="Times New Roman" panose="02020603050405020304" pitchFamily="18" charset="0"/>
              </a:rPr>
              <a:t>:</a:t>
            </a:r>
            <a:endParaRPr lang="zh-CN" altLang="zh-CN" sz="2400" b="1"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函数体</a:t>
            </a:r>
            <a:endParaRPr lang="zh-CN" altLang="en-US" sz="2400" dirty="0"/>
          </a:p>
        </p:txBody>
      </p:sp>
    </p:spTree>
    <p:extLst>
      <p:ext uri="{BB962C8B-B14F-4D97-AF65-F5344CB8AC3E}">
        <p14:creationId xmlns:p14="http://schemas.microsoft.com/office/powerpoint/2010/main" val="27232909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8ECA81B-5FFC-442A-B2FF-85515F151BF0}"/>
              </a:ext>
            </a:extLst>
          </p:cNvPr>
          <p:cNvSpPr/>
          <p:nvPr/>
        </p:nvSpPr>
        <p:spPr>
          <a:xfrm>
            <a:off x="776097" y="882942"/>
            <a:ext cx="10993555" cy="31048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spcAft>
                <a:spcPts val="1200"/>
              </a:spcAft>
            </a:pPr>
            <a:r>
              <a:rPr lang="zh-CN" altLang="en-US" sz="2400" dirty="0">
                <a:latin typeface="+mn-ea"/>
              </a:rPr>
              <a:t>每</a:t>
            </a:r>
            <a:r>
              <a:rPr lang="zh-CN" altLang="zh-CN" sz="2400" dirty="0">
                <a:latin typeface="+mn-ea"/>
              </a:rPr>
              <a:t>个递归函数必须包括两个主要部分。</a:t>
            </a:r>
          </a:p>
          <a:p>
            <a:pPr marL="342900" lvl="0" indent="-342900">
              <a:lnSpc>
                <a:spcPct val="150000"/>
              </a:lnSpc>
              <a:spcAft>
                <a:spcPts val="1200"/>
              </a:spcAft>
              <a:buFont typeface="Arial" panose="020B0604020202020204" pitchFamily="34" charset="0"/>
              <a:buChar char="•"/>
            </a:pPr>
            <a:r>
              <a:rPr lang="zh-CN" altLang="zh-CN" sz="2400" dirty="0">
                <a:latin typeface="+mn-ea"/>
              </a:rPr>
              <a:t>终止条件。表示递归的结束条件，用于返回函数值，不再递归调用。在</a:t>
            </a:r>
            <a:r>
              <a:rPr lang="en-US" altLang="zh-CN" sz="2400" dirty="0">
                <a:latin typeface="+mn-ea"/>
              </a:rPr>
              <a:t>fact</a:t>
            </a:r>
            <a:r>
              <a:rPr lang="zh-CN" altLang="zh-CN" sz="2400" dirty="0">
                <a:latin typeface="+mn-ea"/>
              </a:rPr>
              <a:t>（）函数中，递归的结束条件为“</a:t>
            </a:r>
            <a:r>
              <a:rPr lang="en-US" altLang="zh-CN" sz="2400" dirty="0">
                <a:latin typeface="+mn-ea"/>
              </a:rPr>
              <a:t>n == 1</a:t>
            </a:r>
            <a:r>
              <a:rPr lang="zh-CN" altLang="zh-CN" sz="2400" dirty="0">
                <a:latin typeface="+mn-ea"/>
              </a:rPr>
              <a:t>”。</a:t>
            </a:r>
          </a:p>
          <a:p>
            <a:pPr marL="342900" lvl="0" indent="-342900">
              <a:lnSpc>
                <a:spcPct val="150000"/>
              </a:lnSpc>
              <a:spcAft>
                <a:spcPts val="1200"/>
              </a:spcAft>
              <a:buFont typeface="Arial" panose="020B0604020202020204" pitchFamily="34" charset="0"/>
              <a:buChar char="•"/>
            </a:pPr>
            <a:r>
              <a:rPr lang="zh-CN" altLang="zh-CN" sz="2400" dirty="0">
                <a:latin typeface="+mn-ea"/>
              </a:rPr>
              <a:t>递归步骤。递归步骤把第</a:t>
            </a:r>
            <a:r>
              <a:rPr lang="en-US" altLang="zh-CN" sz="2400" dirty="0">
                <a:latin typeface="+mn-ea"/>
              </a:rPr>
              <a:t>n</a:t>
            </a:r>
            <a:r>
              <a:rPr lang="zh-CN" altLang="zh-CN" sz="2400" dirty="0">
                <a:latin typeface="+mn-ea"/>
              </a:rPr>
              <a:t>步的函数与第</a:t>
            </a:r>
            <a:r>
              <a:rPr lang="en-US" altLang="zh-CN" sz="2400" dirty="0">
                <a:latin typeface="+mn-ea"/>
              </a:rPr>
              <a:t>n-1</a:t>
            </a:r>
            <a:r>
              <a:rPr lang="zh-CN" altLang="zh-CN" sz="2400" dirty="0">
                <a:latin typeface="+mn-ea"/>
              </a:rPr>
              <a:t>步的函数关联，对于</a:t>
            </a:r>
            <a:r>
              <a:rPr lang="en-US" altLang="zh-CN" sz="2400" dirty="0">
                <a:latin typeface="+mn-ea"/>
              </a:rPr>
              <a:t>fact</a:t>
            </a:r>
            <a:r>
              <a:rPr lang="zh-CN" altLang="zh-CN" sz="2400" dirty="0">
                <a:latin typeface="+mn-ea"/>
              </a:rPr>
              <a:t>（）函数，其递归步骤为“</a:t>
            </a:r>
            <a:r>
              <a:rPr lang="en-US" altLang="zh-CN" sz="2400" dirty="0">
                <a:latin typeface="+mn-ea"/>
              </a:rPr>
              <a:t>n * fact</a:t>
            </a:r>
            <a:r>
              <a:rPr lang="zh-CN" altLang="zh-CN" sz="2400" dirty="0">
                <a:latin typeface="+mn-ea"/>
              </a:rPr>
              <a:t>（</a:t>
            </a:r>
            <a:r>
              <a:rPr lang="en-US" altLang="zh-CN" sz="2400" dirty="0">
                <a:latin typeface="+mn-ea"/>
              </a:rPr>
              <a:t>n-1</a:t>
            </a:r>
            <a:r>
              <a:rPr lang="zh-CN" altLang="zh-CN" sz="2400" dirty="0">
                <a:latin typeface="+mn-ea"/>
              </a:rPr>
              <a:t>）”。即把求</a:t>
            </a:r>
            <a:r>
              <a:rPr lang="en-US" altLang="zh-CN" sz="2400" dirty="0">
                <a:latin typeface="+mn-ea"/>
              </a:rPr>
              <a:t>n</a:t>
            </a:r>
            <a:r>
              <a:rPr lang="zh-CN" altLang="zh-CN" sz="2400" dirty="0">
                <a:latin typeface="+mn-ea"/>
              </a:rPr>
              <a:t>的阶乘转化为求</a:t>
            </a:r>
            <a:r>
              <a:rPr lang="en-US" altLang="zh-CN" sz="2400" dirty="0">
                <a:latin typeface="+mn-ea"/>
              </a:rPr>
              <a:t>n-1</a:t>
            </a:r>
            <a:r>
              <a:rPr lang="zh-CN" altLang="zh-CN" sz="2400" dirty="0">
                <a:latin typeface="+mn-ea"/>
              </a:rPr>
              <a:t>的阶乘。</a:t>
            </a:r>
          </a:p>
        </p:txBody>
      </p:sp>
    </p:spTree>
    <p:extLst>
      <p:ext uri="{BB962C8B-B14F-4D97-AF65-F5344CB8AC3E}">
        <p14:creationId xmlns:p14="http://schemas.microsoft.com/office/powerpoint/2010/main" val="30809338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anim calcmode="lin" valueType="num">
                                      <p:cBhvr>
                                        <p:cTn id="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anim calcmode="lin" valueType="num">
                                      <p:cBhvr>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latin typeface="+mn-ea"/>
              </a:rPr>
              <a:t>递归方法求斐波拉且数列</a:t>
            </a:r>
          </a:p>
        </p:txBody>
      </p:sp>
      <p:sp>
        <p:nvSpPr>
          <p:cNvPr id="6" name="矩形 5">
            <a:extLst>
              <a:ext uri="{FF2B5EF4-FFF2-40B4-BE49-F238E27FC236}">
                <a16:creationId xmlns:a16="http://schemas.microsoft.com/office/drawing/2014/main" id="{28ECA81B-5FFC-442A-B2FF-85515F151BF0}"/>
              </a:ext>
            </a:extLst>
          </p:cNvPr>
          <p:cNvSpPr/>
          <p:nvPr/>
        </p:nvSpPr>
        <p:spPr>
          <a:xfrm>
            <a:off x="170320" y="1571320"/>
            <a:ext cx="11872997" cy="3474028"/>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def </a:t>
            </a:r>
            <a:r>
              <a:rPr lang="en-US" altLang="zh-CN" sz="2800" kern="100" dirty="0">
                <a:solidFill>
                  <a:srgbClr val="3333FF"/>
                </a:solidFill>
                <a:latin typeface="Consolas" panose="020B0609020204030204" pitchFamily="49" charset="0"/>
                <a:cs typeface="Times New Roman" panose="02020603050405020304" pitchFamily="18" charset="0"/>
              </a:rPr>
              <a:t>fibo</a:t>
            </a:r>
            <a:r>
              <a:rPr lang="en-US" altLang="zh-CN" sz="2800" kern="100" dirty="0">
                <a:solidFill>
                  <a:schemeClr val="tx1"/>
                </a:solidFill>
                <a:latin typeface="Consolas" panose="020B0609020204030204" pitchFamily="49" charset="0"/>
                <a:cs typeface="Times New Roman" panose="02020603050405020304" pitchFamily="18" charset="0"/>
              </a:rPr>
              <a:t>(n)</a:t>
            </a:r>
            <a:r>
              <a:rPr lang="en-US" altLang="zh-CN" sz="2800" kern="100" dirty="0">
                <a:solidFill>
                  <a:srgbClr val="FF9900"/>
                </a:solidFill>
                <a:latin typeface="Consolas" panose="020B0609020204030204" pitchFamily="49" charset="0"/>
                <a:cs typeface="Times New Roman" panose="02020603050405020304" pitchFamily="18" charset="0"/>
              </a:rPr>
              <a:t>:</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if </a:t>
            </a:r>
            <a:r>
              <a:rPr lang="en-US" altLang="zh-CN" sz="2800" kern="100" dirty="0">
                <a:solidFill>
                  <a:schemeClr val="tx1"/>
                </a:solidFill>
                <a:latin typeface="Consolas" panose="020B0609020204030204" pitchFamily="49" charset="0"/>
                <a:cs typeface="Times New Roman" panose="02020603050405020304" pitchFamily="18" charset="0"/>
              </a:rPr>
              <a:t>n == 1 </a:t>
            </a:r>
            <a:r>
              <a:rPr lang="en-US" altLang="zh-CN" sz="2800" kern="100" dirty="0">
                <a:solidFill>
                  <a:srgbClr val="FF9900"/>
                </a:solidFill>
                <a:latin typeface="Consolas" panose="020B0609020204030204" pitchFamily="49" charset="0"/>
                <a:cs typeface="Times New Roman" panose="02020603050405020304" pitchFamily="18" charset="0"/>
              </a:rPr>
              <a:t>or </a:t>
            </a:r>
            <a:r>
              <a:rPr lang="en-US" altLang="zh-CN" sz="2800" kern="100" dirty="0">
                <a:solidFill>
                  <a:schemeClr val="tx1"/>
                </a:solidFill>
                <a:latin typeface="Consolas" panose="020B0609020204030204" pitchFamily="49" charset="0"/>
                <a:cs typeface="Times New Roman" panose="02020603050405020304" pitchFamily="18" charset="0"/>
              </a:rPr>
              <a:t>n == 2: </a:t>
            </a:r>
            <a:r>
              <a:rPr lang="en-US" altLang="zh-CN" sz="2800" kern="100" dirty="0">
                <a:solidFill>
                  <a:srgbClr val="FF9900"/>
                </a:solidFill>
                <a:latin typeface="Consolas" panose="020B0609020204030204" pitchFamily="49" charset="0"/>
                <a:cs typeface="Times New Roman" panose="02020603050405020304" pitchFamily="18" charset="0"/>
              </a:rPr>
              <a:t>return </a:t>
            </a:r>
            <a:r>
              <a:rPr lang="en-US" altLang="zh-CN" sz="2800" kern="100" dirty="0">
                <a:solidFill>
                  <a:schemeClr val="tx1"/>
                </a:solidFill>
                <a:latin typeface="Consolas" panose="020B0609020204030204" pitchFamily="49" charset="0"/>
                <a:cs typeface="Times New Roman" panose="02020603050405020304" pitchFamily="18" charset="0"/>
              </a:rPr>
              <a:t>1</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else</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return </a:t>
            </a:r>
            <a:r>
              <a:rPr lang="en-US" altLang="zh-CN" sz="2800" kern="100" dirty="0">
                <a:solidFill>
                  <a:schemeClr val="tx1"/>
                </a:solidFill>
                <a:latin typeface="Consolas" panose="020B0609020204030204" pitchFamily="49" charset="0"/>
                <a:cs typeface="Times New Roman" panose="02020603050405020304" pitchFamily="18" charset="0"/>
              </a:rPr>
              <a:t>fibo(n-1) + fibo(n-2)</a:t>
            </a:r>
          </a:p>
          <a:p>
            <a:pPr indent="266700" algn="just">
              <a:lnSpc>
                <a:spcPts val="3800"/>
              </a:lnSpc>
              <a:spcAft>
                <a:spcPts val="0"/>
              </a:spcAft>
            </a:pPr>
            <a:endParaRPr lang="en-US" altLang="zh-CN" sz="2800" kern="100" dirty="0">
              <a:solidFill>
                <a:srgbClr val="FF9900"/>
              </a:solidFill>
              <a:latin typeface="Consolas" panose="020B0609020204030204" pitchFamily="49" charset="0"/>
              <a:cs typeface="Times New Roman" panose="02020603050405020304" pitchFamily="18" charset="0"/>
            </a:endParaRPr>
          </a:p>
          <a:p>
            <a:pPr indent="266700">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for </a:t>
            </a:r>
            <a:r>
              <a:rPr lang="en-US" altLang="zh-CN" sz="2800" kern="100" dirty="0" err="1">
                <a:solidFill>
                  <a:schemeClr val="tx1"/>
                </a:solidFill>
                <a:latin typeface="Consolas" panose="020B0609020204030204" pitchFamily="49" charset="0"/>
                <a:cs typeface="Times New Roman" panose="02020603050405020304" pitchFamily="18" charset="0"/>
              </a:rPr>
              <a:t>i</a:t>
            </a:r>
            <a:r>
              <a:rPr lang="en-US" altLang="zh-CN" sz="2800" kern="100" dirty="0">
                <a:solidFill>
                  <a:srgbClr val="FF9900"/>
                </a:solidFill>
                <a:latin typeface="Consolas" panose="020B0609020204030204" pitchFamily="49" charset="0"/>
                <a:cs typeface="Times New Roman" panose="02020603050405020304" pitchFamily="18" charset="0"/>
              </a:rPr>
              <a:t> in </a:t>
            </a:r>
            <a:r>
              <a:rPr lang="en-US" altLang="zh-CN" sz="2800" kern="100" dirty="0">
                <a:solidFill>
                  <a:srgbClr val="7030A0"/>
                </a:solidFill>
                <a:latin typeface="Consolas" panose="020B0609020204030204" pitchFamily="49" charset="0"/>
                <a:cs typeface="Times New Roman" panose="02020603050405020304" pitchFamily="18" charset="0"/>
              </a:rPr>
              <a:t>range</a:t>
            </a:r>
            <a:r>
              <a:rPr lang="en-US" altLang="zh-CN" sz="2800" kern="100" dirty="0">
                <a:solidFill>
                  <a:schemeClr val="tx1"/>
                </a:solidFill>
                <a:latin typeface="Consolas" panose="020B0609020204030204" pitchFamily="49" charset="0"/>
                <a:cs typeface="Times New Roman" panose="02020603050405020304" pitchFamily="18" charset="0"/>
              </a:rPr>
              <a:t>(1, 20+1):</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a:t>
            </a:r>
            <a:r>
              <a:rPr lang="en-US" altLang="zh-CN" sz="2800" kern="100" dirty="0">
                <a:solidFill>
                  <a:srgbClr val="7030A0"/>
                </a:solidFill>
                <a:latin typeface="Consolas" panose="020B0609020204030204" pitchFamily="49" charset="0"/>
                <a:cs typeface="Times New Roman" panose="02020603050405020304" pitchFamily="18" charset="0"/>
              </a:rPr>
              <a:t>print</a:t>
            </a:r>
            <a:r>
              <a:rPr lang="en-US" altLang="zh-CN" sz="2800" kern="100" dirty="0">
                <a:solidFill>
                  <a:schemeClr val="tx1"/>
                </a:solidFill>
                <a:latin typeface="Consolas" panose="020B0609020204030204" pitchFamily="49" charset="0"/>
                <a:cs typeface="Times New Roman" panose="02020603050405020304" pitchFamily="18" charset="0"/>
              </a:rPr>
              <a:t>(</a:t>
            </a:r>
            <a:r>
              <a:rPr lang="en-US" altLang="zh-CN" sz="2800" kern="100" dirty="0">
                <a:solidFill>
                  <a:srgbClr val="00CC00"/>
                </a:solidFill>
                <a:latin typeface="Consolas" panose="020B0609020204030204" pitchFamily="49" charset="0"/>
                <a:cs typeface="Times New Roman" panose="02020603050405020304" pitchFamily="18" charset="0"/>
              </a:rPr>
              <a:t>"{:&gt;8}"</a:t>
            </a:r>
            <a:r>
              <a:rPr lang="en-US" altLang="zh-CN" sz="2800" kern="100" dirty="0">
                <a:solidFill>
                  <a:schemeClr val="tx1"/>
                </a:solidFill>
                <a:latin typeface="Consolas" panose="020B0609020204030204" pitchFamily="49" charset="0"/>
                <a:cs typeface="Times New Roman" panose="02020603050405020304" pitchFamily="18" charset="0"/>
              </a:rPr>
              <a:t>.format(fibo(</a:t>
            </a:r>
            <a:r>
              <a:rPr lang="en-US" altLang="zh-CN" sz="2800" kern="100" dirty="0" err="1">
                <a:solidFill>
                  <a:schemeClr val="tx1"/>
                </a:solidFill>
                <a:latin typeface="Consolas" panose="020B0609020204030204" pitchFamily="49" charset="0"/>
                <a:cs typeface="Times New Roman" panose="02020603050405020304" pitchFamily="18" charset="0"/>
              </a:rPr>
              <a:t>i</a:t>
            </a:r>
            <a:r>
              <a:rPr lang="en-US" altLang="zh-CN" sz="2800" kern="100" dirty="0">
                <a:solidFill>
                  <a:schemeClr val="tx1"/>
                </a:solidFill>
                <a:latin typeface="Consolas" panose="020B0609020204030204" pitchFamily="49" charset="0"/>
                <a:cs typeface="Times New Roman" panose="02020603050405020304" pitchFamily="18" charset="0"/>
              </a:rPr>
              <a:t>)), end=</a:t>
            </a:r>
            <a:r>
              <a:rPr lang="en-US" altLang="zh-CN" sz="2800" kern="100" dirty="0">
                <a:solidFill>
                  <a:srgbClr val="00CC00"/>
                </a:solidFill>
                <a:latin typeface="Consolas" panose="020B0609020204030204" pitchFamily="49" charset="0"/>
                <a:cs typeface="Times New Roman" panose="02020603050405020304" pitchFamily="18" charset="0"/>
              </a:rPr>
              <a:t>"</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00CC00"/>
                </a:solidFill>
                <a:latin typeface="Consolas" panose="020B0609020204030204" pitchFamily="49" charset="0"/>
                <a:cs typeface="Times New Roman" panose="02020603050405020304" pitchFamily="18" charset="0"/>
              </a:rPr>
              <a:t>"</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if </a:t>
            </a:r>
            <a:r>
              <a:rPr lang="en-US" altLang="zh-CN" sz="2800" kern="100" dirty="0" err="1">
                <a:solidFill>
                  <a:schemeClr val="tx1"/>
                </a:solidFill>
                <a:latin typeface="Consolas" panose="020B0609020204030204" pitchFamily="49" charset="0"/>
                <a:cs typeface="Times New Roman" panose="02020603050405020304" pitchFamily="18" charset="0"/>
              </a:rPr>
              <a:t>i%5</a:t>
            </a:r>
            <a:r>
              <a:rPr lang="en-US" altLang="zh-CN" sz="2800" kern="100" dirty="0">
                <a:solidFill>
                  <a:schemeClr val="tx1"/>
                </a:solidFill>
                <a:latin typeface="Consolas" panose="020B0609020204030204" pitchFamily="49" charset="0"/>
                <a:cs typeface="Times New Roman" panose="02020603050405020304" pitchFamily="18" charset="0"/>
              </a:rPr>
              <a:t>!=0 </a:t>
            </a:r>
            <a:r>
              <a:rPr lang="en-US" altLang="zh-CN" sz="2800" kern="100" dirty="0">
                <a:solidFill>
                  <a:srgbClr val="FF9900"/>
                </a:solidFill>
                <a:latin typeface="Consolas" panose="020B0609020204030204" pitchFamily="49" charset="0"/>
                <a:cs typeface="Times New Roman" panose="02020603050405020304" pitchFamily="18" charset="0"/>
              </a:rPr>
              <a:t>else </a:t>
            </a:r>
            <a:r>
              <a:rPr lang="en-US" altLang="zh-CN" sz="2800" kern="100" dirty="0">
                <a:solidFill>
                  <a:srgbClr val="00CC00"/>
                </a:solidFill>
                <a:latin typeface="Consolas" panose="020B0609020204030204" pitchFamily="49" charset="0"/>
                <a:cs typeface="Times New Roman" panose="02020603050405020304" pitchFamily="18" charset="0"/>
              </a:rPr>
              <a:t>"\n"</a:t>
            </a:r>
            <a:r>
              <a:rPr lang="en-US" altLang="zh-CN" sz="2800" kern="100" dirty="0">
                <a:solidFill>
                  <a:schemeClr val="tx1"/>
                </a:solidFill>
                <a:latin typeface="Consolas" panose="020B0609020204030204" pitchFamily="49" charset="0"/>
                <a:cs typeface="Times New Roman" panose="02020603050405020304" pitchFamily="18" charset="0"/>
              </a:rPr>
              <a:t>)</a:t>
            </a:r>
            <a:endParaRPr lang="zh-CN" altLang="zh-CN" sz="2800" kern="100" dirty="0">
              <a:solidFill>
                <a:schemeClr val="tx1"/>
              </a:solidFill>
              <a:latin typeface="Consolas" panose="020B0609020204030204" pitchFamily="49" charset="0"/>
              <a:cs typeface="Times New Roman" panose="02020603050405020304" pitchFamily="18" charset="0"/>
            </a:endParaRPr>
          </a:p>
        </p:txBody>
      </p:sp>
      <p:pic>
        <p:nvPicPr>
          <p:cNvPr id="3" name="图片 2">
            <a:extLst>
              <a:ext uri="{FF2B5EF4-FFF2-40B4-BE49-F238E27FC236}">
                <a16:creationId xmlns:a16="http://schemas.microsoft.com/office/drawing/2014/main" id="{2144023A-E348-4DE6-B1CF-03B1A06C3722}"/>
              </a:ext>
            </a:extLst>
          </p:cNvPr>
          <p:cNvPicPr>
            <a:picLocks noChangeAspect="1"/>
          </p:cNvPicPr>
          <p:nvPr/>
        </p:nvPicPr>
        <p:blipFill>
          <a:blip r:embed="rId3"/>
          <a:stretch>
            <a:fillRect/>
          </a:stretch>
        </p:blipFill>
        <p:spPr>
          <a:xfrm>
            <a:off x="2916857" y="4876683"/>
            <a:ext cx="8543925" cy="16097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43219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t>递归方法求最大公约数</a:t>
            </a:r>
            <a:endParaRPr lang="zh-CN" altLang="zh-CN" sz="2400" b="1" dirty="0">
              <a:latin typeface="+mn-ea"/>
            </a:endParaRPr>
          </a:p>
        </p:txBody>
      </p:sp>
      <p:sp>
        <p:nvSpPr>
          <p:cNvPr id="9" name="Rectangle 14">
            <a:extLst>
              <a:ext uri="{FF2B5EF4-FFF2-40B4-BE49-F238E27FC236}">
                <a16:creationId xmlns:a16="http://schemas.microsoft.com/office/drawing/2014/main" id="{B62C9A16-9E6A-4301-8CEB-7E7442AB0096}"/>
              </a:ext>
            </a:extLst>
          </p:cNvPr>
          <p:cNvSpPr>
            <a:spLocks noChangeArrowheads="1"/>
          </p:cNvSpPr>
          <p:nvPr/>
        </p:nvSpPr>
        <p:spPr bwMode="auto">
          <a:xfrm>
            <a:off x="314336" y="1439383"/>
            <a:ext cx="1165092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用于计算最大公约数的递归算法称为欧几里得算法，其计算原理依赖于定理：两个整数的最大公约数等于其中较小的那个数和两数相除余数的最大公约数。公式为：</a:t>
            </a:r>
            <a:endParaRPr kumimoji="0" lang="zh-CN" altLang="zh-CN"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b) = </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a mod b)   </a:t>
            </a:r>
            <a:endParaRPr kumimoji="0" lang="en-US" altLang="zh-CN"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8">
            <a:extLst>
              <a:ext uri="{FF2B5EF4-FFF2-40B4-BE49-F238E27FC236}">
                <a16:creationId xmlns:a16="http://schemas.microsoft.com/office/drawing/2014/main" id="{0287D235-9247-4C76-A946-D0794C31D1BF}"/>
              </a:ext>
            </a:extLst>
          </p:cNvPr>
          <p:cNvSpPr>
            <a:spLocks noChangeArrowheads="1"/>
          </p:cNvSpPr>
          <p:nvPr/>
        </p:nvSpPr>
        <p:spPr bwMode="auto">
          <a:xfrm>
            <a:off x="422348" y="2893918"/>
            <a:ext cx="11758935" cy="207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分析公式可知：</a:t>
            </a:r>
            <a:endParaRPr kumimoji="0" lang="en-US" altLang="zh-CN" sz="2400" b="0" i="0" u="none" strike="noStrike" cap="none" normalizeH="0" baseline="0" dirty="0">
              <a:ln>
                <a:noFill/>
              </a:ln>
              <a:solidFill>
                <a:schemeClr val="tx1"/>
              </a:solidFill>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终止条件“</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b) = a  </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当</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时”</a:t>
            </a:r>
            <a:r>
              <a:rPr lang="zh-CN" altLang="en-US" sz="2400" dirty="0">
                <a:latin typeface="+mn-ea"/>
                <a:cs typeface="Times New Roman" panose="02020603050405020304" pitchFamily="18" charset="0"/>
              </a:rPr>
              <a:t>。</a:t>
            </a:r>
            <a:endParaRPr kumimoji="0" lang="en-US" altLang="zh-CN" sz="2400" b="0" i="0" u="none" strike="noStrike" cap="none" normalizeH="0" baseline="0" dirty="0">
              <a:ln>
                <a:noFill/>
              </a:ln>
              <a:solidFill>
                <a:schemeClr val="tx1"/>
              </a:solidFill>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递归步骤“</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a%b</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。每次递归</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a%b</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严格递减，故逐渐收敛于</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101500449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t>递归方法求最大公约数</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89DBF915-7876-4D68-BD89-87C61D71A472}"/>
              </a:ext>
            </a:extLst>
          </p:cNvPr>
          <p:cNvSpPr/>
          <p:nvPr/>
        </p:nvSpPr>
        <p:spPr>
          <a:xfrm>
            <a:off x="674375" y="1571320"/>
            <a:ext cx="7142629" cy="44650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gcd(a, b):</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b == 0 :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gcd(b, a % b)</a:t>
            </a:r>
          </a:p>
          <a:p>
            <a:pPr>
              <a:lnSpc>
                <a:spcPct val="150000"/>
              </a:lnSpc>
            </a:pPr>
            <a:endParaRPr lang="zh-CN" altLang="en-US"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"gcd(12, 24) = "</a:t>
            </a:r>
            <a:r>
              <a:rPr lang="zh-CN" altLang="en-US" sz="2400" dirty="0">
                <a:latin typeface="Consolas" panose="020B0609020204030204" pitchFamily="49" charset="0"/>
              </a:rPr>
              <a:t>, gcd(12, 24))</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"gcd(48, 24) = "</a:t>
            </a:r>
            <a:r>
              <a:rPr lang="zh-CN" altLang="en-US" sz="2400" dirty="0">
                <a:latin typeface="Consolas" panose="020B0609020204030204" pitchFamily="49" charset="0"/>
              </a:rPr>
              <a:t>, gcd(48, 24))</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"gcd(15, 11) = "</a:t>
            </a:r>
            <a:r>
              <a:rPr lang="zh-CN" altLang="en-US" sz="2400" dirty="0">
                <a:latin typeface="Consolas" panose="020B0609020204030204" pitchFamily="49" charset="0"/>
              </a:rPr>
              <a:t>, gcd(15, 11))</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"gcd(15, 35) = "</a:t>
            </a:r>
            <a:r>
              <a:rPr lang="zh-CN" altLang="en-US" sz="2400" dirty="0">
                <a:latin typeface="Consolas" panose="020B0609020204030204" pitchFamily="49" charset="0"/>
              </a:rPr>
              <a:t>, gcd(15, 35))</a:t>
            </a:r>
          </a:p>
        </p:txBody>
      </p:sp>
      <p:pic>
        <p:nvPicPr>
          <p:cNvPr id="5" name="图片 4">
            <a:extLst>
              <a:ext uri="{FF2B5EF4-FFF2-40B4-BE49-F238E27FC236}">
                <a16:creationId xmlns:a16="http://schemas.microsoft.com/office/drawing/2014/main" id="{85B55857-F9A3-4B93-9EF2-E57D72CA3EE6}"/>
              </a:ext>
            </a:extLst>
          </p:cNvPr>
          <p:cNvPicPr>
            <a:picLocks noChangeAspect="1"/>
          </p:cNvPicPr>
          <p:nvPr/>
        </p:nvPicPr>
        <p:blipFill>
          <a:blip r:embed="rId3"/>
          <a:stretch>
            <a:fillRect/>
          </a:stretch>
        </p:blipFill>
        <p:spPr>
          <a:xfrm>
            <a:off x="8210539" y="378743"/>
            <a:ext cx="3667125" cy="17430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19599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06</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07862747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135054"/>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t>编写函数，接收任意多的实数，返回一个元组，其中第一个元素为所有参数的平均值，其他元素为所有参数中大于平均值的实数。</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F598684-1322-48C2-BF66-16CAE492FAC4}"/>
              </a:ext>
            </a:extLst>
          </p:cNvPr>
          <p:cNvPicPr>
            <a:picLocks noChangeAspect="1"/>
          </p:cNvPicPr>
          <p:nvPr/>
        </p:nvPicPr>
        <p:blipFill>
          <a:blip r:embed="rId3"/>
          <a:stretch>
            <a:fillRect/>
          </a:stretch>
        </p:blipFill>
        <p:spPr>
          <a:xfrm>
            <a:off x="674376" y="2299010"/>
            <a:ext cx="9725025" cy="3352800"/>
          </a:xfrm>
          <a:prstGeom prst="rect">
            <a:avLst/>
          </a:prstGeom>
          <a:ln>
            <a:solidFill>
              <a:schemeClr val="tx1"/>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F843516-76E2-42C8-B007-76ED93595F6C}"/>
              </a:ext>
            </a:extLst>
          </p:cNvPr>
          <p:cNvPicPr/>
          <p:nvPr/>
        </p:nvPicPr>
        <p:blipFill>
          <a:blip r:embed="rId4"/>
          <a:stretch>
            <a:fillRect/>
          </a:stretch>
        </p:blipFill>
        <p:spPr>
          <a:xfrm>
            <a:off x="6407693" y="5377984"/>
            <a:ext cx="5334542" cy="75518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97253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rPr>
              <a:t>编写函数，提取短语的首字母缩略词。缩略词是一个单词，是从短语中每一个单词取首字母组合而成的，且要求大写。例如：“</a:t>
            </a:r>
            <a:r>
              <a:rPr lang="en-US" altLang="zh-CN" sz="2400" dirty="0">
                <a:solidFill>
                  <a:schemeClr val="accent6">
                    <a:lumMod val="75000"/>
                  </a:schemeClr>
                </a:solidFill>
                <a:latin typeface="+mn-ea"/>
              </a:rPr>
              <a:t>very important person</a:t>
            </a:r>
            <a:r>
              <a:rPr lang="zh-CN" altLang="zh-CN" sz="2400" dirty="0">
                <a:latin typeface="+mn-ea"/>
              </a:rPr>
              <a:t>”的缩略词是“</a:t>
            </a:r>
            <a:r>
              <a:rPr lang="en-US" altLang="zh-CN" sz="2400" dirty="0">
                <a:latin typeface="+mn-ea"/>
              </a:rPr>
              <a:t>VIP</a:t>
            </a:r>
            <a:r>
              <a:rPr lang="zh-CN" altLang="zh-CN" sz="2400" dirty="0">
                <a:latin typeface="+mn-ea"/>
              </a:rPr>
              <a:t>”。</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2F586D2B-36DB-43DF-9D9F-9FC8C653E6B9}"/>
              </a:ext>
            </a:extLst>
          </p:cNvPr>
          <p:cNvPicPr>
            <a:picLocks noChangeAspect="1"/>
          </p:cNvPicPr>
          <p:nvPr/>
        </p:nvPicPr>
        <p:blipFill>
          <a:blip r:embed="rId3"/>
          <a:stretch>
            <a:fillRect/>
          </a:stretch>
        </p:blipFill>
        <p:spPr>
          <a:xfrm>
            <a:off x="422348" y="2679315"/>
            <a:ext cx="11084312" cy="2240810"/>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B1BE3E39-A77F-4D88-BDF5-41F0162C72A6}"/>
              </a:ext>
            </a:extLst>
          </p:cNvPr>
          <p:cNvPicPr/>
          <p:nvPr/>
        </p:nvPicPr>
        <p:blipFill>
          <a:blip r:embed="rId4"/>
          <a:stretch>
            <a:fillRect/>
          </a:stretch>
        </p:blipFill>
        <p:spPr>
          <a:xfrm>
            <a:off x="6096000" y="5424217"/>
            <a:ext cx="5548817" cy="96543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78275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288943"/>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cs typeface="Times New Roman" panose="02020603050405020304" pitchFamily="18" charset="0"/>
              </a:rPr>
              <a:t>小明做打字测试，请编写程序计算小明输入字符串的准确率。</a:t>
            </a:r>
            <a:endParaRPr lang="zh-CN" altLang="zh-CN" sz="2400" dirty="0">
              <a:latin typeface="+mn-ea"/>
            </a:endParaRP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8">
            <a:extLst>
              <a:ext uri="{FF2B5EF4-FFF2-40B4-BE49-F238E27FC236}">
                <a16:creationId xmlns:a16="http://schemas.microsoft.com/office/drawing/2014/main" id="{A41EDACB-2136-48D5-A1A0-FAB08660383C}"/>
              </a:ext>
            </a:extLst>
          </p:cNvPr>
          <p:cNvSpPr>
            <a:spLocks noChangeArrowheads="1"/>
          </p:cNvSpPr>
          <p:nvPr/>
        </p:nvSpPr>
        <p:spPr bwMode="auto">
          <a:xfrm>
            <a:off x="422348" y="823195"/>
            <a:ext cx="11695527" cy="228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分析</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假设原始字符串为</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origin</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，小明输入的字符串为</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userInput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，如果两个字符串的长度不一致，提示小明重新输入，如果长度一致，进行字符匹配。准确率为正确的字符个数除以字符总个数</a:t>
            </a:r>
            <a:r>
              <a:rPr kumimoji="0" lang="zh-CN" altLang="en-US" sz="2400" b="0" i="0" u="none" strike="noStrike" cap="none" normalizeH="0" baseline="0" dirty="0">
                <a:ln>
                  <a:noFill/>
                </a:ln>
                <a:solidFill>
                  <a:schemeClr val="tx1"/>
                </a:solidFill>
                <a:effectLst/>
                <a:latin typeface="+mn-ea"/>
              </a:rPr>
              <a:t> </a:t>
            </a:r>
          </a:p>
        </p:txBody>
      </p:sp>
      <p:pic>
        <p:nvPicPr>
          <p:cNvPr id="17" name="图片 16">
            <a:extLst>
              <a:ext uri="{FF2B5EF4-FFF2-40B4-BE49-F238E27FC236}">
                <a16:creationId xmlns:a16="http://schemas.microsoft.com/office/drawing/2014/main" id="{80B4A7C3-AF12-4DAB-89B7-B3CA066909DF}"/>
              </a:ext>
            </a:extLst>
          </p:cNvPr>
          <p:cNvPicPr>
            <a:picLocks noChangeAspect="1"/>
          </p:cNvPicPr>
          <p:nvPr/>
        </p:nvPicPr>
        <p:blipFill>
          <a:blip r:embed="rId3"/>
          <a:stretch>
            <a:fillRect/>
          </a:stretch>
        </p:blipFill>
        <p:spPr>
          <a:xfrm>
            <a:off x="776097" y="3429000"/>
            <a:ext cx="10467975" cy="2428875"/>
          </a:xfrm>
          <a:prstGeom prst="rect">
            <a:avLst/>
          </a:prstGeom>
          <a:ln>
            <a:solidFill>
              <a:schemeClr val="tx1"/>
            </a:solidFill>
          </a:ln>
          <a:effectLst>
            <a:outerShdw blurRad="50800" dist="38100" dir="2700000" algn="tl" rotWithShape="0">
              <a:prstClr val="black">
                <a:alpha val="40000"/>
              </a:prstClr>
            </a:outerShdw>
          </a:effectLst>
        </p:spPr>
      </p:pic>
      <p:sp>
        <p:nvSpPr>
          <p:cNvPr id="18" name="矩形 17">
            <a:extLst>
              <a:ext uri="{FF2B5EF4-FFF2-40B4-BE49-F238E27FC236}">
                <a16:creationId xmlns:a16="http://schemas.microsoft.com/office/drawing/2014/main" id="{A6FFE3B2-E7BF-4F66-B5A8-2B520E5A771A}"/>
              </a:ext>
            </a:extLst>
          </p:cNvPr>
          <p:cNvSpPr/>
          <p:nvPr/>
        </p:nvSpPr>
        <p:spPr>
          <a:xfrm>
            <a:off x="5925680" y="690530"/>
            <a:ext cx="6096000" cy="252434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gn="just">
              <a:lnSpc>
                <a:spcPct val="150000"/>
              </a:lnSpc>
              <a:spcAft>
                <a:spcPts val="0"/>
              </a:spcAft>
            </a:pPr>
            <a:r>
              <a:rPr lang="zh-CN" altLang="zh-CN" sz="2000" kern="100" dirty="0">
                <a:latin typeface="+mn-ea"/>
                <a:cs typeface="Times New Roman" panose="02020603050405020304" pitchFamily="18" charset="0"/>
              </a:rPr>
              <a:t>第</a:t>
            </a:r>
            <a:r>
              <a:rPr lang="en-US" altLang="zh-CN" sz="2000" kern="100" dirty="0">
                <a:latin typeface="+mn-ea"/>
                <a:cs typeface="Times New Roman" panose="02020603050405020304" pitchFamily="18" charset="0"/>
              </a:rPr>
              <a:t>3</a:t>
            </a:r>
            <a:r>
              <a:rPr lang="zh-CN" altLang="zh-CN" sz="2000" kern="100" dirty="0">
                <a:latin typeface="+mn-ea"/>
                <a:cs typeface="Times New Roman" panose="02020603050405020304" pitchFamily="18" charset="0"/>
              </a:rPr>
              <a:t>行中</a:t>
            </a:r>
            <a:r>
              <a:rPr lang="en-US" altLang="zh-CN" sz="2000" b="1" kern="100" dirty="0">
                <a:solidFill>
                  <a:srgbClr val="FF0000"/>
                </a:solidFill>
                <a:latin typeface="+mn-ea"/>
                <a:cs typeface="Times New Roman" panose="02020603050405020304" pitchFamily="18" charset="0"/>
              </a:rPr>
              <a:t>zip</a:t>
            </a:r>
            <a:r>
              <a:rPr lang="zh-CN" altLang="zh-CN" sz="2000" kern="100" dirty="0">
                <a:latin typeface="+mn-ea"/>
                <a:cs typeface="Times New Roman" panose="02020603050405020304" pitchFamily="18" charset="0"/>
              </a:rPr>
              <a:t>函数的作用是将对应</a:t>
            </a:r>
            <a:r>
              <a:rPr lang="zh-CN" altLang="zh-CN" sz="2000" kern="100" dirty="0">
                <a:solidFill>
                  <a:srgbClr val="333333"/>
                </a:solidFill>
                <a:latin typeface="+mn-ea"/>
                <a:cs typeface="Helvetica" panose="020B0604020202020204" pitchFamily="34" charset="0"/>
              </a:rPr>
              <a:t>元素打包成一个个元组，然后返回由这些元组组成的对象。例如：</a:t>
            </a:r>
            <a:endParaRPr lang="zh-CN" altLang="zh-CN" sz="2000" kern="100" dirty="0">
              <a:latin typeface="+mn-ea"/>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a:t>
            </a:r>
            <a:r>
              <a:rPr lang="en-US" altLang="zh-CN" sz="2000" kern="100" dirty="0" err="1">
                <a:latin typeface="Consolas" panose="020B0609020204030204" pitchFamily="49" charset="0"/>
                <a:cs typeface="Times New Roman" panose="02020603050405020304" pitchFamily="18" charset="0"/>
              </a:rPr>
              <a:t>s1</a:t>
            </a:r>
            <a:r>
              <a:rPr lang="en-US" altLang="zh-CN" sz="2000" kern="100" dirty="0">
                <a:latin typeface="Consolas" panose="020B0609020204030204" pitchFamily="49" charset="0"/>
                <a:cs typeface="Times New Roman" panose="02020603050405020304" pitchFamily="18" charset="0"/>
              </a:rPr>
              <a:t> = 'ab'</a:t>
            </a:r>
            <a:endParaRPr lang="zh-CN" altLang="zh-CN" sz="2000" kern="100" dirty="0">
              <a:latin typeface="Consolas" panose="020B0609020204030204" pitchFamily="49" charset="0"/>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a:t>
            </a:r>
            <a:r>
              <a:rPr lang="en-US" altLang="zh-CN" sz="2000" kern="100" dirty="0" err="1">
                <a:latin typeface="Consolas" panose="020B0609020204030204" pitchFamily="49" charset="0"/>
                <a:cs typeface="Times New Roman" panose="02020603050405020304" pitchFamily="18" charset="0"/>
              </a:rPr>
              <a:t>s2</a:t>
            </a:r>
            <a:r>
              <a:rPr lang="en-US" altLang="zh-CN" sz="2000" kern="100" dirty="0">
                <a:latin typeface="Consolas" panose="020B0609020204030204" pitchFamily="49" charset="0"/>
                <a:cs typeface="Times New Roman" panose="02020603050405020304" pitchFamily="18" charset="0"/>
              </a:rPr>
              <a:t> = '</a:t>
            </a:r>
            <a:r>
              <a:rPr lang="en-US" altLang="zh-CN" sz="2000" kern="100" dirty="0" err="1">
                <a:latin typeface="Consolas" panose="020B0609020204030204" pitchFamily="49" charset="0"/>
                <a:cs typeface="Times New Roman" panose="02020603050405020304" pitchFamily="18" charset="0"/>
              </a:rPr>
              <a:t>xy</a:t>
            </a:r>
            <a:r>
              <a:rPr lang="en-US" altLang="zh-CN" sz="2000" kern="100" dirty="0">
                <a:latin typeface="Consolas" panose="020B0609020204030204" pitchFamily="49" charset="0"/>
                <a:cs typeface="Times New Roman" panose="02020603050405020304" pitchFamily="18" charset="0"/>
              </a:rPr>
              <a:t>'</a:t>
            </a:r>
            <a:endParaRPr lang="zh-CN" altLang="zh-CN" sz="2000" kern="100" dirty="0">
              <a:latin typeface="Consolas" panose="020B0609020204030204" pitchFamily="49" charset="0"/>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list(zip(</a:t>
            </a:r>
            <a:r>
              <a:rPr lang="en-US" altLang="zh-CN" sz="2000" kern="100" dirty="0" err="1">
                <a:latin typeface="Consolas" panose="020B0609020204030204" pitchFamily="49" charset="0"/>
                <a:cs typeface="Times New Roman" panose="02020603050405020304" pitchFamily="18" charset="0"/>
              </a:rPr>
              <a:t>s1,s2</a:t>
            </a:r>
            <a:r>
              <a:rPr lang="en-US" altLang="zh-CN" sz="2000" kern="100" dirty="0">
                <a:latin typeface="Consolas" panose="020B0609020204030204" pitchFamily="49" charset="0"/>
                <a:cs typeface="Times New Roman" panose="02020603050405020304" pitchFamily="18" charset="0"/>
              </a:rPr>
              <a:t>))# </a:t>
            </a:r>
            <a:r>
              <a:rPr lang="zh-CN" altLang="zh-CN" sz="2000" kern="100" dirty="0">
                <a:latin typeface="Consolas" panose="020B0609020204030204" pitchFamily="49" charset="0"/>
                <a:cs typeface="Times New Roman" panose="02020603050405020304" pitchFamily="18" charset="0"/>
              </a:rPr>
              <a:t>将</a:t>
            </a:r>
            <a:r>
              <a:rPr lang="en-US" altLang="zh-CN" sz="2000" kern="100" dirty="0">
                <a:latin typeface="Consolas" panose="020B0609020204030204" pitchFamily="49" charset="0"/>
                <a:cs typeface="Times New Roman" panose="02020603050405020304" pitchFamily="18" charset="0"/>
              </a:rPr>
              <a:t>zip</a:t>
            </a:r>
            <a:r>
              <a:rPr lang="zh-CN" altLang="zh-CN" sz="2000" kern="100" dirty="0">
                <a:latin typeface="Consolas" panose="020B0609020204030204" pitchFamily="49" charset="0"/>
                <a:cs typeface="Times New Roman" panose="02020603050405020304" pitchFamily="18" charset="0"/>
              </a:rPr>
              <a:t>对象转换成列表 </a:t>
            </a:r>
            <a:r>
              <a:rPr lang="en-US" altLang="zh-CN" sz="2000" kern="100" dirty="0">
                <a:latin typeface="Consolas" panose="020B0609020204030204" pitchFamily="49" charset="0"/>
                <a:cs typeface="Times New Roman" panose="02020603050405020304" pitchFamily="18" charset="0"/>
              </a:rPr>
              <a:t>[('a', 'x'), ('b', 'y')]</a:t>
            </a:r>
            <a:endParaRPr lang="zh-CN" altLang="zh-CN" sz="2000" kern="100"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29901550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288943"/>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cs typeface="Times New Roman" panose="02020603050405020304" pitchFamily="18" charset="0"/>
              </a:rPr>
              <a:t>小明做打字测试，请编写程序计算小明输入字符串的准确率。</a:t>
            </a:r>
            <a:endParaRPr lang="zh-CN" altLang="zh-CN" sz="2400" dirty="0">
              <a:latin typeface="+mn-ea"/>
            </a:endParaRP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1FDDF42E-84DA-455F-B0C3-C33FF7FBED20}"/>
              </a:ext>
            </a:extLst>
          </p:cNvPr>
          <p:cNvPicPr>
            <a:picLocks noChangeAspect="1"/>
          </p:cNvPicPr>
          <p:nvPr/>
        </p:nvPicPr>
        <p:blipFill>
          <a:blip r:embed="rId3"/>
          <a:stretch>
            <a:fillRect/>
          </a:stretch>
        </p:blipFill>
        <p:spPr>
          <a:xfrm>
            <a:off x="471487" y="1680581"/>
            <a:ext cx="11249025" cy="3162300"/>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9AEFF6E1-020D-4D0C-8299-DA86F019EF8D}"/>
              </a:ext>
            </a:extLst>
          </p:cNvPr>
          <p:cNvPicPr/>
          <p:nvPr/>
        </p:nvPicPr>
        <p:blipFill>
          <a:blip r:embed="rId4"/>
          <a:stretch>
            <a:fillRect/>
          </a:stretch>
        </p:blipFill>
        <p:spPr>
          <a:xfrm>
            <a:off x="3437948" y="5029434"/>
            <a:ext cx="8282564" cy="129028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952083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pPr>
            <a:r>
              <a:rPr lang="zh-CN" altLang="en-US" sz="2400" b="1" dirty="0"/>
              <a:t>问题：</a:t>
            </a:r>
            <a:r>
              <a:rPr lang="zh-CN" altLang="zh-CN" sz="2400" dirty="0">
                <a:latin typeface="+mn-ea"/>
              </a:rPr>
              <a:t>输入一段英文文本，统计出现频率最高的前</a:t>
            </a:r>
            <a:r>
              <a:rPr lang="en-US" altLang="zh-CN" sz="2400" dirty="0">
                <a:latin typeface="+mn-ea"/>
              </a:rPr>
              <a:t>10</a:t>
            </a:r>
            <a:r>
              <a:rPr lang="zh-CN" altLang="zh-CN" sz="2400" dirty="0">
                <a:latin typeface="+mn-ea"/>
              </a:rPr>
              <a:t>个单词（去除</a:t>
            </a:r>
            <a:r>
              <a:rPr lang="en-US" altLang="zh-CN" sz="2400" dirty="0">
                <a:latin typeface="+mn-ea"/>
              </a:rPr>
              <a:t>of</a:t>
            </a:r>
            <a:r>
              <a:rPr lang="zh-CN" altLang="zh-CN" sz="2400" dirty="0">
                <a:latin typeface="+mn-ea"/>
              </a:rPr>
              <a:t>，</a:t>
            </a:r>
            <a:r>
              <a:rPr lang="en-US" altLang="zh-CN" sz="2400" dirty="0">
                <a:latin typeface="+mn-ea"/>
              </a:rPr>
              <a:t>a</a:t>
            </a:r>
            <a:r>
              <a:rPr lang="zh-CN" altLang="zh-CN" sz="2400" dirty="0">
                <a:latin typeface="+mn-ea"/>
              </a:rPr>
              <a:t>，</a:t>
            </a:r>
            <a:r>
              <a:rPr lang="en-US" altLang="zh-CN" sz="2400" dirty="0">
                <a:latin typeface="+mn-ea"/>
              </a:rPr>
              <a:t>the</a:t>
            </a:r>
            <a:r>
              <a:rPr lang="zh-CN" altLang="zh-CN" sz="2400" dirty="0">
                <a:latin typeface="+mn-ea"/>
              </a:rPr>
              <a:t>等无意义词语）。</a:t>
            </a: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2A51F0EA-5FC3-4B78-B9A0-20490D9F3677}"/>
              </a:ext>
            </a:extLst>
          </p:cNvPr>
          <p:cNvSpPr/>
          <p:nvPr/>
        </p:nvSpPr>
        <p:spPr>
          <a:xfrm>
            <a:off x="530360" y="1999944"/>
            <a:ext cx="11346639" cy="46546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zh-CN" altLang="zh-CN" sz="2000" kern="100" dirty="0">
                <a:latin typeface="+mn-ea"/>
                <a:cs typeface="Times New Roman" panose="02020603050405020304" pitchFamily="18" charset="0"/>
              </a:rPr>
              <a:t>待处理的英文文本如下：“</a:t>
            </a:r>
            <a:r>
              <a:rPr lang="en-US" altLang="zh-CN" sz="2000" kern="100" dirty="0">
                <a:latin typeface="+mn-ea"/>
                <a:cs typeface="Times New Roman" panose="02020603050405020304" pitchFamily="18" charset="0"/>
              </a:rPr>
              <a:t>I have a dream </a:t>
            </a:r>
            <a:r>
              <a:rPr lang="en-US" altLang="zh-CN" sz="2000" kern="100" dirty="0" err="1">
                <a:latin typeface="+mn-ea"/>
                <a:cs typeface="Times New Roman" panose="02020603050405020304" pitchFamily="18" charset="0"/>
              </a:rPr>
              <a:t>today!I</a:t>
            </a:r>
            <a:r>
              <a:rPr lang="en-US" altLang="zh-CN" sz="2000" kern="100" dirty="0">
                <a:latin typeface="+mn-ea"/>
                <a:cs typeface="Times New Roman" panose="02020603050405020304" pitchFamily="18" charset="0"/>
              </a:rPr>
              <a:t> have a dream that one day every</a:t>
            </a:r>
            <a:endParaRPr lang="zh-CN" altLang="zh-CN" sz="2000" kern="100" dirty="0">
              <a:latin typeface="+mn-ea"/>
              <a:cs typeface="Times New Roman" panose="02020603050405020304" pitchFamily="18" charset="0"/>
            </a:endParaRPr>
          </a:p>
          <a:p>
            <a:pPr algn="just">
              <a:lnSpc>
                <a:spcPct val="150000"/>
              </a:lnSpc>
              <a:spcAft>
                <a:spcPts val="0"/>
              </a:spcAft>
            </a:pPr>
            <a:r>
              <a:rPr lang="en-US" altLang="zh-CN" sz="2000" kern="100" dirty="0">
                <a:latin typeface="+mn-ea"/>
                <a:cs typeface="Times New Roman" panose="02020603050405020304" pitchFamily="18" charset="0"/>
              </a:rPr>
              <a:t>valley shall be exalted, and every hill and mountain shall be made low, the rough places will be made plain, and the crooked places will be made straight; "and the glory of the Lord shall be revealed and all flesh shall see it together." This is our hope, and this is the faith that I go back to the South </a:t>
            </a:r>
            <a:r>
              <a:rPr lang="en-US" altLang="zh-CN" sz="2000" kern="100" dirty="0" err="1">
                <a:latin typeface="+mn-ea"/>
                <a:cs typeface="Times New Roman" panose="02020603050405020304" pitchFamily="18" charset="0"/>
              </a:rPr>
              <a:t>with.With</a:t>
            </a:r>
            <a:r>
              <a:rPr lang="en-US" altLang="zh-CN" sz="2000" kern="100" dirty="0">
                <a:latin typeface="+mn-ea"/>
                <a:cs typeface="Times New Roman" panose="02020603050405020304" pitchFamily="18" charset="0"/>
              </a:rPr>
              <a:t> this faith, we will be able to hew out of the mountain of despair a stone of hope. With this faith, we will be able to transform the jangling discords of our nation into a beautiful symphony of brotherhood. With this faith, we will be able to work together, to pray together, to struggle together, to go to jail together, to stand up for freedom</a:t>
            </a:r>
            <a:endParaRPr lang="zh-CN" altLang="zh-CN" sz="2000" kern="100" dirty="0">
              <a:latin typeface="+mn-ea"/>
              <a:cs typeface="Times New Roman" panose="02020603050405020304" pitchFamily="18" charset="0"/>
            </a:endParaRPr>
          </a:p>
          <a:p>
            <a:pPr algn="just">
              <a:lnSpc>
                <a:spcPct val="150000"/>
              </a:lnSpc>
              <a:spcAft>
                <a:spcPts val="0"/>
              </a:spcAft>
            </a:pPr>
            <a:r>
              <a:rPr lang="en-US" altLang="zh-CN" sz="2000" kern="100" dirty="0">
                <a:latin typeface="+mn-ea"/>
                <a:cs typeface="Times New Roman" panose="02020603050405020304" pitchFamily="18" charset="0"/>
              </a:rPr>
              <a:t>together, knowing that we will be free one day.</a:t>
            </a:r>
            <a:r>
              <a:rPr lang="zh-CN" altLang="zh-CN" sz="2000" kern="100" dirty="0">
                <a:latin typeface="+mn-ea"/>
                <a:cs typeface="Times New Roman" panose="02020603050405020304" pitchFamily="18" charset="0"/>
              </a:rPr>
              <a:t>”</a:t>
            </a:r>
          </a:p>
        </p:txBody>
      </p:sp>
    </p:spTree>
    <p:extLst>
      <p:ext uri="{BB962C8B-B14F-4D97-AF65-F5344CB8AC3E}">
        <p14:creationId xmlns:p14="http://schemas.microsoft.com/office/powerpoint/2010/main" val="367106665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13484"/>
              <a:gd name="adj4" fmla="val -5929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f</a:t>
            </a:r>
          </a:p>
          <a:p>
            <a:pPr algn="ctr">
              <a:lnSpc>
                <a:spcPct val="150000"/>
              </a:lnSpc>
            </a:pPr>
            <a:r>
              <a:rPr lang="zh-CN" altLang="en-US" sz="2400" dirty="0">
                <a:latin typeface="+mn-ea"/>
              </a:rPr>
              <a:t>形参：</a:t>
            </a:r>
            <a:r>
              <a:rPr lang="en-US" altLang="zh-CN" sz="2400" dirty="0">
                <a:latin typeface="+mn-ea"/>
              </a:rPr>
              <a:t>a</a:t>
            </a:r>
            <a:r>
              <a:rPr lang="zh-CN" altLang="en-US" sz="2400" dirty="0">
                <a:latin typeface="+mn-ea"/>
              </a:rPr>
              <a:t>，</a:t>
            </a:r>
            <a:r>
              <a:rPr lang="en-US" altLang="zh-CN" sz="2400" dirty="0">
                <a:latin typeface="+mn-ea"/>
              </a:rPr>
              <a:t>b</a:t>
            </a:r>
          </a:p>
          <a:p>
            <a:pPr algn="ctr">
              <a:lnSpc>
                <a:spcPct val="150000"/>
              </a:lnSpc>
            </a:pPr>
            <a:r>
              <a:rPr lang="zh-CN" altLang="en-US" sz="2400" dirty="0">
                <a:latin typeface="+mn-ea"/>
              </a:rPr>
              <a:t>返回值：</a:t>
            </a:r>
            <a:r>
              <a:rPr lang="en-US" altLang="zh-CN" sz="2400" dirty="0">
                <a:latin typeface="+mn-ea"/>
              </a:rPr>
              <a:t>a</a:t>
            </a:r>
            <a:r>
              <a:rPr lang="zh-CN" altLang="en-US" sz="2400" dirty="0">
                <a:latin typeface="+mn-ea"/>
              </a:rPr>
              <a:t>和</a:t>
            </a:r>
            <a:r>
              <a:rPr lang="en-US" altLang="zh-CN" sz="2400" dirty="0">
                <a:latin typeface="+mn-ea"/>
              </a:rPr>
              <a:t>b</a:t>
            </a:r>
            <a:r>
              <a:rPr lang="zh-CN" altLang="en-US" sz="2400" dirty="0">
                <a:latin typeface="+mn-ea"/>
              </a:rPr>
              <a:t>的和</a:t>
            </a:r>
          </a:p>
        </p:txBody>
      </p:sp>
    </p:spTree>
    <p:extLst>
      <p:ext uri="{BB962C8B-B14F-4D97-AF65-F5344CB8AC3E}">
        <p14:creationId xmlns:p14="http://schemas.microsoft.com/office/powerpoint/2010/main" val="21418028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pPr>
            <a:r>
              <a:rPr lang="zh-CN" altLang="en-US" sz="2400" b="1" dirty="0"/>
              <a:t>问题：</a:t>
            </a:r>
            <a:r>
              <a:rPr lang="zh-CN" altLang="zh-CN" sz="2400" dirty="0">
                <a:latin typeface="+mn-ea"/>
              </a:rPr>
              <a:t>输入一段英文文本，统计出现频率最高的前</a:t>
            </a:r>
            <a:r>
              <a:rPr lang="en-US" altLang="zh-CN" sz="2400" dirty="0">
                <a:latin typeface="+mn-ea"/>
              </a:rPr>
              <a:t>10</a:t>
            </a:r>
            <a:r>
              <a:rPr lang="zh-CN" altLang="zh-CN" sz="2400" dirty="0">
                <a:latin typeface="+mn-ea"/>
              </a:rPr>
              <a:t>个单词（去除</a:t>
            </a:r>
            <a:r>
              <a:rPr lang="en-US" altLang="zh-CN" sz="2400" dirty="0">
                <a:latin typeface="+mn-ea"/>
              </a:rPr>
              <a:t>of</a:t>
            </a:r>
            <a:r>
              <a:rPr lang="zh-CN" altLang="zh-CN" sz="2400" dirty="0">
                <a:latin typeface="+mn-ea"/>
              </a:rPr>
              <a:t>，</a:t>
            </a:r>
            <a:r>
              <a:rPr lang="en-US" altLang="zh-CN" sz="2400" dirty="0">
                <a:latin typeface="+mn-ea"/>
              </a:rPr>
              <a:t>a</a:t>
            </a:r>
            <a:r>
              <a:rPr lang="zh-CN" altLang="zh-CN" sz="2400" dirty="0">
                <a:latin typeface="+mn-ea"/>
              </a:rPr>
              <a:t>，</a:t>
            </a:r>
            <a:r>
              <a:rPr lang="en-US" altLang="zh-CN" sz="2400" dirty="0">
                <a:latin typeface="+mn-ea"/>
              </a:rPr>
              <a:t>the</a:t>
            </a:r>
            <a:r>
              <a:rPr lang="zh-CN" altLang="zh-CN" sz="2400" dirty="0">
                <a:latin typeface="+mn-ea"/>
              </a:rPr>
              <a:t>等无意义词语）。</a:t>
            </a: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148E8FF4-1F15-4A08-BC08-FA6A3EB19875}"/>
              </a:ext>
            </a:extLst>
          </p:cNvPr>
          <p:cNvSpPr/>
          <p:nvPr/>
        </p:nvSpPr>
        <p:spPr>
          <a:xfrm>
            <a:off x="599222" y="1937771"/>
            <a:ext cx="10993556" cy="1135054"/>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观察这段文本，字母有大写有小写，还有一些标点符号，因此在统计单词出现频率之前我们需要先解决文本中大小写和标点符号的问题。</a:t>
            </a:r>
            <a:endParaRPr lang="zh-CN" altLang="en-US" sz="2400" dirty="0">
              <a:latin typeface="+mn-ea"/>
            </a:endParaRPr>
          </a:p>
        </p:txBody>
      </p:sp>
      <p:pic>
        <p:nvPicPr>
          <p:cNvPr id="6" name="图片 5">
            <a:extLst>
              <a:ext uri="{FF2B5EF4-FFF2-40B4-BE49-F238E27FC236}">
                <a16:creationId xmlns:a16="http://schemas.microsoft.com/office/drawing/2014/main" id="{7D2ADF05-A03B-4F25-A841-BE758D48FBFE}"/>
              </a:ext>
            </a:extLst>
          </p:cNvPr>
          <p:cNvPicPr>
            <a:picLocks noChangeAspect="1"/>
          </p:cNvPicPr>
          <p:nvPr/>
        </p:nvPicPr>
        <p:blipFill>
          <a:blip r:embed="rId3"/>
          <a:stretch>
            <a:fillRect/>
          </a:stretch>
        </p:blipFill>
        <p:spPr>
          <a:xfrm>
            <a:off x="704385" y="3254940"/>
            <a:ext cx="10783229" cy="181354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671357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950388"/>
          </a:xfrm>
          <a:prstGeom prst="rect">
            <a:avLst/>
          </a:prstGeom>
        </p:spPr>
        <p:txBody>
          <a:bodyPr wrap="square">
            <a:spAutoFit/>
          </a:bodyPr>
          <a:lstStyle/>
          <a:p>
            <a:r>
              <a:rPr lang="zh-CN" altLang="zh-CN" sz="2400" dirty="0">
                <a:latin typeface="+mn-ea"/>
              </a:rPr>
              <a:t>接下来，编写函数</a:t>
            </a:r>
            <a:r>
              <a:rPr lang="en-US" altLang="zh-CN" sz="2400" dirty="0" err="1">
                <a:latin typeface="+mn-ea"/>
              </a:rPr>
              <a:t>wordFreq</a:t>
            </a:r>
            <a:r>
              <a:rPr lang="zh-CN" altLang="zh-CN" sz="2400" dirty="0">
                <a:latin typeface="+mn-ea"/>
              </a:rPr>
              <a:t>统计单词出现频率。</a:t>
            </a: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9DE53496-2AD5-441B-91D3-31706951C0D9}"/>
              </a:ext>
            </a:extLst>
          </p:cNvPr>
          <p:cNvPicPr>
            <a:picLocks noChangeAspect="1"/>
          </p:cNvPicPr>
          <p:nvPr/>
        </p:nvPicPr>
        <p:blipFill>
          <a:blip r:embed="rId3"/>
          <a:stretch>
            <a:fillRect/>
          </a:stretch>
        </p:blipFill>
        <p:spPr>
          <a:xfrm>
            <a:off x="314336" y="1382239"/>
            <a:ext cx="10612250" cy="52299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15115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461665"/>
          </a:xfrm>
          <a:prstGeom prst="rect">
            <a:avLst/>
          </a:prstGeom>
        </p:spPr>
        <p:txBody>
          <a:bodyPr wrap="square">
            <a:spAutoFit/>
          </a:bodyPr>
          <a:lstStyle/>
          <a:p>
            <a:r>
              <a:rPr lang="zh-CN" altLang="zh-CN" sz="2400" dirty="0">
                <a:latin typeface="+mn-ea"/>
              </a:rPr>
              <a:t>最后，对上述两个函数按顺序进行调用</a:t>
            </a:r>
            <a:r>
              <a:rPr lang="zh-CN" altLang="en-US" sz="2400" dirty="0">
                <a:latin typeface="+mn-ea"/>
              </a:rPr>
              <a:t>。</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33532C2B-EEC0-43E7-BFA9-D8C671062F45}"/>
              </a:ext>
            </a:extLst>
          </p:cNvPr>
          <p:cNvPicPr>
            <a:picLocks noChangeAspect="1"/>
          </p:cNvPicPr>
          <p:nvPr/>
        </p:nvPicPr>
        <p:blipFill>
          <a:blip r:embed="rId3"/>
          <a:stretch>
            <a:fillRect/>
          </a:stretch>
        </p:blipFill>
        <p:spPr>
          <a:xfrm>
            <a:off x="599222" y="1310549"/>
            <a:ext cx="8706869" cy="5414650"/>
          </a:xfrm>
          <a:prstGeom prst="rect">
            <a:avLst/>
          </a:prstGeom>
          <a:ln>
            <a:solidFill>
              <a:schemeClr val="tx1"/>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51FC5B0-5663-4E82-8059-B98600EC2992}"/>
              </a:ext>
            </a:extLst>
          </p:cNvPr>
          <p:cNvPicPr/>
          <p:nvPr/>
        </p:nvPicPr>
        <p:blipFill>
          <a:blip r:embed="rId4"/>
          <a:stretch>
            <a:fillRect/>
          </a:stretch>
        </p:blipFill>
        <p:spPr>
          <a:xfrm>
            <a:off x="9635003" y="813332"/>
            <a:ext cx="2120717" cy="591186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00099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65286"/>
              <a:gd name="adj4" fmla="val -43803"/>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m</a:t>
            </a:r>
          </a:p>
          <a:p>
            <a:pPr algn="ctr">
              <a:lnSpc>
                <a:spcPct val="150000"/>
              </a:lnSpc>
            </a:pPr>
            <a:r>
              <a:rPr lang="zh-CN" altLang="en-US" sz="2400" dirty="0">
                <a:latin typeface="+mn-ea"/>
              </a:rPr>
              <a:t>形参：</a:t>
            </a:r>
            <a:r>
              <a:rPr lang="en-US" altLang="zh-CN" sz="2400" dirty="0">
                <a:latin typeface="+mn-ea"/>
              </a:rPr>
              <a:t>s</a:t>
            </a:r>
          </a:p>
          <a:p>
            <a:pPr algn="ctr">
              <a:lnSpc>
                <a:spcPct val="150000"/>
              </a:lnSpc>
            </a:pPr>
            <a:r>
              <a:rPr lang="zh-CN" altLang="en-US" sz="2400" dirty="0">
                <a:latin typeface="+mn-ea"/>
              </a:rPr>
              <a:t>返回值：</a:t>
            </a:r>
            <a:r>
              <a:rPr lang="en-US" altLang="zh-CN" sz="2400" dirty="0">
                <a:latin typeface="+mn-ea"/>
              </a:rPr>
              <a:t>s</a:t>
            </a:r>
            <a:r>
              <a:rPr lang="zh-CN" altLang="en-US" sz="2400" dirty="0">
                <a:latin typeface="+mn-ea"/>
              </a:rPr>
              <a:t>的逆序串</a:t>
            </a:r>
          </a:p>
        </p:txBody>
      </p:sp>
    </p:spTree>
    <p:extLst>
      <p:ext uri="{BB962C8B-B14F-4D97-AF65-F5344CB8AC3E}">
        <p14:creationId xmlns:p14="http://schemas.microsoft.com/office/powerpoint/2010/main" val="9703211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113103"/>
              <a:gd name="adj4" fmla="val -39752"/>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c</a:t>
            </a:r>
          </a:p>
          <a:p>
            <a:pPr algn="ctr">
              <a:lnSpc>
                <a:spcPct val="150000"/>
              </a:lnSpc>
            </a:pPr>
            <a:r>
              <a:rPr lang="zh-CN" altLang="en-US" sz="2400" dirty="0">
                <a:latin typeface="+mn-ea"/>
              </a:rPr>
              <a:t>形参：</a:t>
            </a:r>
            <a:r>
              <a:rPr lang="en-US" altLang="zh-CN" sz="2400" dirty="0">
                <a:latin typeface="+mn-ea"/>
              </a:rPr>
              <a:t>lst</a:t>
            </a:r>
          </a:p>
          <a:p>
            <a:pPr algn="ctr">
              <a:lnSpc>
                <a:spcPct val="150000"/>
              </a:lnSpc>
            </a:pPr>
            <a:r>
              <a:rPr lang="zh-CN" altLang="en-US" sz="2400" dirty="0">
                <a:latin typeface="+mn-ea"/>
              </a:rPr>
              <a:t>返回值：</a:t>
            </a:r>
            <a:r>
              <a:rPr lang="en-US" altLang="zh-CN" sz="2400" dirty="0" err="1">
                <a:latin typeface="+mn-ea"/>
              </a:rPr>
              <a:t>lst</a:t>
            </a:r>
            <a:r>
              <a:rPr lang="zh-CN" altLang="en-US" sz="2400" dirty="0">
                <a:latin typeface="+mn-ea"/>
              </a:rPr>
              <a:t>中所有元素的和</a:t>
            </a:r>
          </a:p>
        </p:txBody>
      </p:sp>
    </p:spTree>
    <p:extLst>
      <p:ext uri="{BB962C8B-B14F-4D97-AF65-F5344CB8AC3E}">
        <p14:creationId xmlns:p14="http://schemas.microsoft.com/office/powerpoint/2010/main" val="33898832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4572</Words>
  <Application>Microsoft Office PowerPoint</Application>
  <PresentationFormat>宽屏</PresentationFormat>
  <Paragraphs>426</Paragraphs>
  <Slides>72</Slides>
  <Notes>65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72</vt:i4>
      </vt:variant>
    </vt:vector>
  </HeadingPairs>
  <TitlesOfParts>
    <vt:vector size="82" baseType="lpstr">
      <vt:lpstr>Helvetica Light</vt:lpstr>
      <vt:lpstr>等线</vt:lpstr>
      <vt:lpstr>微软雅黑</vt:lpstr>
      <vt:lpstr>造字工房尚黑（非商用）细体</vt:lpstr>
      <vt:lpstr>Arial</vt:lpstr>
      <vt:lpstr>Calibri</vt:lpstr>
      <vt:lpstr>Consolas</vt:lpstr>
      <vt:lpstr>Gill Sans MT Condensed</vt:lpstr>
      <vt:lpstr>Gill Sans Ultra Bold</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孙冰</cp:lastModifiedBy>
  <cp:revision>206</cp:revision>
  <dcterms:created xsi:type="dcterms:W3CDTF">2019-01-13T07:44:05Z</dcterms:created>
  <dcterms:modified xsi:type="dcterms:W3CDTF">2019-02-15T05:19:44Z</dcterms:modified>
</cp:coreProperties>
</file>